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2"/>
  </p:notesMasterIdLst>
  <p:handoutMasterIdLst>
    <p:handoutMasterId r:id="rId23"/>
  </p:handoutMasterIdLst>
  <p:sldIdLst>
    <p:sldId id="256" r:id="rId2"/>
    <p:sldId id="257" r:id="rId3"/>
    <p:sldId id="258" r:id="rId4"/>
    <p:sldId id="259" r:id="rId5"/>
    <p:sldId id="262" r:id="rId6"/>
    <p:sldId id="263" r:id="rId7"/>
    <p:sldId id="269" r:id="rId8"/>
    <p:sldId id="272" r:id="rId9"/>
    <p:sldId id="264" r:id="rId10"/>
    <p:sldId id="274" r:id="rId11"/>
    <p:sldId id="265" r:id="rId12"/>
    <p:sldId id="271" r:id="rId13"/>
    <p:sldId id="266" r:id="rId14"/>
    <p:sldId id="273" r:id="rId15"/>
    <p:sldId id="275" r:id="rId16"/>
    <p:sldId id="276" r:id="rId17"/>
    <p:sldId id="278" r:id="rId18"/>
    <p:sldId id="279" r:id="rId19"/>
    <p:sldId id="267" r:id="rId20"/>
    <p:sldId id="268" r:id="rId21"/>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lang="en-US" smtClean="0"/>
              <a:t>Company Audit - Check List</a:t>
            </a:r>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A328FB32-FC00-4232-AA69-24B1F3DB8563}" type="datetimeFigureOut">
              <a:rPr lang="en-US" smtClean="0"/>
              <a:pPr/>
              <a:t>1/3/2013</a:t>
            </a:fld>
            <a:endParaRPr lang="en-US"/>
          </a:p>
        </p:txBody>
      </p:sp>
      <p:sp>
        <p:nvSpPr>
          <p:cNvPr id="4" name="Footer Placeholder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fld id="{0BD22EA4-E513-433D-AAF5-F1B83014F75D}"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lang="en-US" smtClean="0"/>
              <a:t>Company Audit - Check List</a:t>
            </a:r>
            <a:endParaRPr 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5CC2ECD-F7B3-49C5-9200-C6EE57C00BDB}" type="datetimeFigureOut">
              <a:rPr lang="en-US" smtClean="0"/>
              <a:pPr/>
              <a:t>1/3/2013</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9460391C-5E07-4022-8E8C-F711310CA2A5}" type="slidenum">
              <a:rPr lang="en-US" smtClean="0"/>
              <a:pPr/>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60391C-5E07-4022-8E8C-F711310CA2A5}" type="slidenum">
              <a:rPr lang="en-US" smtClean="0"/>
              <a:pPr/>
              <a:t>1</a:t>
            </a:fld>
            <a:endParaRPr lang="en-US"/>
          </a:p>
        </p:txBody>
      </p:sp>
      <p:sp>
        <p:nvSpPr>
          <p:cNvPr id="5" name="Header Placeholder 4"/>
          <p:cNvSpPr>
            <a:spLocks noGrp="1"/>
          </p:cNvSpPr>
          <p:nvPr>
            <p:ph type="hdr" sz="quarter" idx="11"/>
          </p:nvPr>
        </p:nvSpPr>
        <p:spPr/>
        <p:txBody>
          <a:bodyPr/>
          <a:lstStyle/>
          <a:p>
            <a:r>
              <a:rPr lang="en-US" smtClean="0"/>
              <a:t>Company Audit - Check List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1/3/2013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66800"/>
            <a:ext cx="7772400" cy="1470025"/>
          </a:xfrm>
        </p:spPr>
        <p:txBody>
          <a:bodyPr>
            <a:normAutofit/>
          </a:bodyPr>
          <a:lstStyle/>
          <a:p>
            <a:pPr algn="just"/>
            <a:r>
              <a:rPr lang="en-US" sz="3000" b="1" dirty="0" smtClean="0">
                <a:solidFill>
                  <a:schemeClr val="tx1"/>
                </a:solidFill>
                <a:latin typeface="Verdana" pitchFamily="34" charset="0"/>
                <a:ea typeface="Verdana" pitchFamily="34" charset="0"/>
                <a:cs typeface="Verdana" pitchFamily="34" charset="0"/>
              </a:rPr>
              <a:t>CHECK LIST FOR COMPANY AUDIT</a:t>
            </a:r>
            <a:endParaRPr lang="en-US" sz="3000" b="1" dirty="0">
              <a:solidFill>
                <a:schemeClr val="tx1"/>
              </a:solidFill>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4343400" y="2971800"/>
            <a:ext cx="4267200" cy="2895600"/>
          </a:xfrm>
        </p:spPr>
        <p:txBody>
          <a:bodyPr>
            <a:normAutofit/>
          </a:bodyPr>
          <a:lstStyle/>
          <a:p>
            <a:pPr algn="just"/>
            <a:r>
              <a:rPr lang="en-US" sz="2400" dirty="0" smtClean="0">
                <a:solidFill>
                  <a:schemeClr val="tx1"/>
                </a:solidFill>
                <a:latin typeface="Verdana" pitchFamily="34" charset="0"/>
                <a:ea typeface="Verdana" pitchFamily="34" charset="0"/>
                <a:cs typeface="Verdana" pitchFamily="34" charset="0"/>
              </a:rPr>
              <a:t>- CA.C.ANNAMALAI,</a:t>
            </a:r>
          </a:p>
          <a:p>
            <a:pPr algn="just"/>
            <a:r>
              <a:rPr lang="en-US" sz="2400" dirty="0" smtClean="0">
                <a:solidFill>
                  <a:schemeClr val="tx1"/>
                </a:solidFill>
                <a:latin typeface="Verdana" pitchFamily="34" charset="0"/>
                <a:ea typeface="Verdana" pitchFamily="34" charset="0"/>
                <a:cs typeface="Verdana" pitchFamily="34" charset="0"/>
              </a:rPr>
              <a:t>   Audit Manager,</a:t>
            </a:r>
          </a:p>
          <a:p>
            <a:pPr algn="just"/>
            <a:r>
              <a:rPr lang="en-US" sz="2400" dirty="0" smtClean="0">
                <a:solidFill>
                  <a:schemeClr val="tx1"/>
                </a:solidFill>
                <a:latin typeface="Verdana" pitchFamily="34" charset="0"/>
                <a:ea typeface="Verdana" pitchFamily="34" charset="0"/>
                <a:cs typeface="Verdana" pitchFamily="34" charset="0"/>
              </a:rPr>
              <a:t>   </a:t>
            </a:r>
            <a:r>
              <a:rPr lang="en-US" sz="2400" dirty="0" err="1" smtClean="0">
                <a:solidFill>
                  <a:schemeClr val="tx1"/>
                </a:solidFill>
                <a:latin typeface="Verdana" pitchFamily="34" charset="0"/>
                <a:ea typeface="Verdana" pitchFamily="34" charset="0"/>
                <a:cs typeface="Verdana" pitchFamily="34" charset="0"/>
              </a:rPr>
              <a:t>Suri</a:t>
            </a:r>
            <a:r>
              <a:rPr lang="en-US" sz="2400" dirty="0" smtClean="0">
                <a:solidFill>
                  <a:schemeClr val="tx1"/>
                </a:solidFill>
                <a:latin typeface="Verdana" pitchFamily="34" charset="0"/>
                <a:ea typeface="Verdana" pitchFamily="34" charset="0"/>
                <a:cs typeface="Verdana" pitchFamily="34" charset="0"/>
              </a:rPr>
              <a:t> &amp; Co.,</a:t>
            </a:r>
          </a:p>
          <a:p>
            <a:pPr algn="just"/>
            <a:r>
              <a:rPr lang="en-US" sz="2400" dirty="0" smtClean="0">
                <a:solidFill>
                  <a:schemeClr val="tx1"/>
                </a:solidFill>
                <a:latin typeface="Verdana" pitchFamily="34" charset="0"/>
                <a:ea typeface="Verdana" pitchFamily="34" charset="0"/>
                <a:cs typeface="Verdana" pitchFamily="34" charset="0"/>
              </a:rPr>
              <a:t>   Chartered Accountants,</a:t>
            </a:r>
          </a:p>
          <a:p>
            <a:pPr algn="just"/>
            <a:r>
              <a:rPr lang="en-US" sz="2400" dirty="0" smtClean="0">
                <a:solidFill>
                  <a:schemeClr val="tx1"/>
                </a:solidFill>
                <a:latin typeface="Verdana" pitchFamily="34" charset="0"/>
                <a:ea typeface="Verdana" pitchFamily="34" charset="0"/>
                <a:cs typeface="Verdana" pitchFamily="34" charset="0"/>
              </a:rPr>
              <a:t>   Coimbatore.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498080" cy="5867400"/>
          </a:xfrm>
        </p:spPr>
        <p:txBody>
          <a:bodyPr/>
          <a:lstStyle/>
          <a:p>
            <a:pPr>
              <a:buNone/>
            </a:pPr>
            <a:endParaRPr lang="en-US" sz="2800" b="1" dirty="0" smtClean="0">
              <a:latin typeface="Verdana" pitchFamily="34" charset="0"/>
              <a:ea typeface="Verdana" pitchFamily="34" charset="0"/>
              <a:cs typeface="Verdana" pitchFamily="34" charset="0"/>
            </a:endParaRPr>
          </a:p>
          <a:p>
            <a:pPr>
              <a:buNone/>
            </a:pPr>
            <a:r>
              <a:rPr lang="en-US" sz="2000" b="1" dirty="0" smtClean="0">
                <a:latin typeface="Verdana" pitchFamily="34" charset="0"/>
                <a:ea typeface="Verdana" pitchFamily="34" charset="0"/>
                <a:cs typeface="Verdana" pitchFamily="34" charset="0"/>
              </a:rPr>
              <a:t>AS-3: CASH FLOW STATEMENT</a:t>
            </a:r>
          </a:p>
          <a:p>
            <a:pPr>
              <a:buNone/>
            </a:pPr>
            <a:r>
              <a:rPr lang="en-US" sz="2000" b="1" dirty="0" smtClean="0">
                <a:latin typeface="Verdana" pitchFamily="34" charset="0"/>
                <a:ea typeface="Verdana" pitchFamily="34" charset="0"/>
                <a:cs typeface="Verdana" pitchFamily="34" charset="0"/>
              </a:rPr>
              <a:t>Cash and Cash Equivalent:</a:t>
            </a:r>
          </a:p>
          <a:p>
            <a:pPr algn="just">
              <a:buClrTx/>
            </a:pPr>
            <a:r>
              <a:rPr lang="en-US" sz="2000" dirty="0" smtClean="0">
                <a:latin typeface="Verdana" pitchFamily="34" charset="0"/>
                <a:ea typeface="Verdana" pitchFamily="34" charset="0"/>
                <a:cs typeface="Verdana" pitchFamily="34" charset="0"/>
              </a:rPr>
              <a:t>Cash – Cash on Hand and Demand Deposits</a:t>
            </a:r>
          </a:p>
          <a:p>
            <a:pPr algn="just">
              <a:buClrTx/>
            </a:pPr>
            <a:r>
              <a:rPr lang="en-US" sz="2000" dirty="0" smtClean="0">
                <a:latin typeface="Verdana" pitchFamily="34" charset="0"/>
                <a:ea typeface="Verdana" pitchFamily="34" charset="0"/>
                <a:cs typeface="Verdana" pitchFamily="34" charset="0"/>
              </a:rPr>
              <a:t>Cash Equivalent – Short term deposits with a maturity period of 3 months or less from the date of investment</a:t>
            </a:r>
          </a:p>
          <a:p>
            <a:pPr algn="just">
              <a:buNone/>
            </a:pPr>
            <a:endParaRPr lang="en-US" sz="2000" dirty="0" smtClean="0">
              <a:latin typeface="Verdana" pitchFamily="34" charset="0"/>
              <a:ea typeface="Verdana" pitchFamily="34" charset="0"/>
              <a:cs typeface="Verdana" pitchFamily="34" charset="0"/>
            </a:endParaRPr>
          </a:p>
          <a:p>
            <a:pPr algn="just">
              <a:buNone/>
            </a:pPr>
            <a:endParaRPr lang="en-US" sz="2000" dirty="0" smtClean="0">
              <a:latin typeface="Verdana" pitchFamily="34" charset="0"/>
              <a:ea typeface="Verdana" pitchFamily="34" charset="0"/>
              <a:cs typeface="Verdana" pitchFamily="34" charset="0"/>
            </a:endParaRPr>
          </a:p>
          <a:p>
            <a:pPr marL="0" indent="0">
              <a:buNone/>
            </a:pPr>
            <a:r>
              <a:rPr lang="en-US" sz="2000" b="1" dirty="0" smtClean="0">
                <a:latin typeface="Verdana" pitchFamily="34" charset="0"/>
                <a:ea typeface="Verdana" pitchFamily="34" charset="0"/>
                <a:cs typeface="Verdana" pitchFamily="34" charset="0"/>
              </a:rPr>
              <a:t>AS-10: ACCOUNTING FOR FIXED ASSETS</a:t>
            </a:r>
          </a:p>
          <a:p>
            <a:pPr marL="0" indent="0">
              <a:buNone/>
            </a:pPr>
            <a:r>
              <a:rPr lang="en-US" sz="2000" b="1" dirty="0" smtClean="0">
                <a:latin typeface="Verdana" pitchFamily="34" charset="0"/>
                <a:ea typeface="Verdana" pitchFamily="34" charset="0"/>
                <a:cs typeface="Verdana" pitchFamily="34" charset="0"/>
              </a:rPr>
              <a:t>Assets revalued upwards:</a:t>
            </a:r>
          </a:p>
          <a:p>
            <a:pPr marL="0" indent="0" algn="just">
              <a:buNone/>
            </a:pPr>
            <a:r>
              <a:rPr lang="en-US" sz="2000" dirty="0" smtClean="0">
                <a:latin typeface="Verdana" pitchFamily="34" charset="0"/>
                <a:ea typeface="Verdana" pitchFamily="34" charset="0"/>
                <a:cs typeface="Verdana" pitchFamily="34" charset="0"/>
              </a:rPr>
              <a:t>	- Depreciation on such increase to be debited to </a:t>
            </a:r>
            <a:r>
              <a:rPr lang="en-US" sz="2000" b="1" dirty="0" smtClean="0">
                <a:latin typeface="Verdana" pitchFamily="34" charset="0"/>
                <a:ea typeface="Verdana" pitchFamily="34" charset="0"/>
                <a:cs typeface="Verdana" pitchFamily="34" charset="0"/>
              </a:rPr>
              <a:t>Revaluation Reserve Account</a:t>
            </a:r>
          </a:p>
          <a:p>
            <a:pPr algn="just">
              <a:buNone/>
            </a:pPr>
            <a:endParaRPr lang="en-US" sz="2000" dirty="0" smtClean="0">
              <a:latin typeface="Verdana" pitchFamily="34" charset="0"/>
              <a:ea typeface="Verdana" pitchFamily="34" charset="0"/>
              <a:cs typeface="Verdana" pitchFamily="34" charset="0"/>
            </a:endParaRPr>
          </a:p>
          <a:p>
            <a:pPr>
              <a:buNone/>
            </a:pPr>
            <a:endParaRPr lang="en-US" sz="2000" dirty="0" smtClean="0">
              <a:latin typeface="Verdana" pitchFamily="34" charset="0"/>
              <a:ea typeface="Verdana" pitchFamily="34" charset="0"/>
              <a:cs typeface="Verdana" pitchFamily="34" charset="0"/>
            </a:endParaRPr>
          </a:p>
          <a:p>
            <a:pPr>
              <a:buNone/>
            </a:pP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391400" cy="5867400"/>
          </a:xfrm>
        </p:spPr>
        <p:txBody>
          <a:bodyPr>
            <a:normAutofit/>
          </a:bodyPr>
          <a:lstStyle/>
          <a:p>
            <a:pPr marL="0" indent="0">
              <a:buNone/>
            </a:pPr>
            <a:endParaRPr lang="en-US" sz="2400" b="1" dirty="0" smtClean="0">
              <a:latin typeface="Verdana" pitchFamily="34" charset="0"/>
              <a:ea typeface="Verdana" pitchFamily="34" charset="0"/>
              <a:cs typeface="Verdana" pitchFamily="34" charset="0"/>
            </a:endParaRPr>
          </a:p>
          <a:p>
            <a:pPr marL="0" indent="0" algn="just">
              <a:buNone/>
            </a:pPr>
            <a:endParaRPr lang="en-US" sz="2400" b="1" dirty="0" smtClean="0">
              <a:latin typeface="Verdana" pitchFamily="34" charset="0"/>
              <a:ea typeface="Verdana" pitchFamily="34" charset="0"/>
              <a:cs typeface="Verdana" pitchFamily="34" charset="0"/>
            </a:endParaRPr>
          </a:p>
          <a:p>
            <a:pPr marL="0" indent="0" algn="just">
              <a:buNone/>
            </a:pPr>
            <a:r>
              <a:rPr lang="en-US" sz="2400" b="1" dirty="0" smtClean="0">
                <a:latin typeface="Verdana" pitchFamily="34" charset="0"/>
                <a:ea typeface="Verdana" pitchFamily="34" charset="0"/>
                <a:cs typeface="Verdana" pitchFamily="34" charset="0"/>
              </a:rPr>
              <a:t>AS–11: THE EFFECTS OF CHANGE IN FOREIGN EXCHANGE RATES</a:t>
            </a:r>
          </a:p>
          <a:p>
            <a:pPr marL="0" indent="0" algn="just">
              <a:buNone/>
            </a:pPr>
            <a:endParaRPr lang="en-US" sz="2000" b="1" dirty="0" smtClean="0">
              <a:latin typeface="Verdana" pitchFamily="34" charset="0"/>
              <a:ea typeface="Verdana" pitchFamily="34" charset="0"/>
              <a:cs typeface="Verdana" pitchFamily="34" charset="0"/>
            </a:endParaRPr>
          </a:p>
          <a:p>
            <a:pPr marL="0" indent="0" algn="just">
              <a:buNone/>
            </a:pPr>
            <a:r>
              <a:rPr lang="en-US" sz="2000" b="1" dirty="0" smtClean="0">
                <a:latin typeface="Verdana" pitchFamily="34" charset="0"/>
                <a:ea typeface="Verdana" pitchFamily="34" charset="0"/>
                <a:cs typeface="Verdana" pitchFamily="34" charset="0"/>
              </a:rPr>
              <a:t>Forward Exchange Contract – </a:t>
            </a:r>
            <a:r>
              <a:rPr lang="en-US" sz="2000" dirty="0" smtClean="0">
                <a:latin typeface="Verdana" pitchFamily="34" charset="0"/>
                <a:ea typeface="Verdana" pitchFamily="34" charset="0"/>
                <a:cs typeface="Verdana" pitchFamily="34" charset="0"/>
              </a:rPr>
              <a:t>Accounting Treatment</a:t>
            </a:r>
          </a:p>
          <a:p>
            <a:pPr marL="0" indent="0" algn="just">
              <a:buNone/>
            </a:pPr>
            <a:endParaRPr lang="en-US" sz="2000" dirty="0" smtClean="0">
              <a:latin typeface="Verdana" pitchFamily="34" charset="0"/>
              <a:ea typeface="Verdana" pitchFamily="34" charset="0"/>
              <a:cs typeface="Verdana" pitchFamily="34" charset="0"/>
            </a:endParaRPr>
          </a:p>
          <a:p>
            <a:pPr marL="0" indent="0" algn="just">
              <a:buNone/>
            </a:pPr>
            <a:endParaRPr lang="en-US" sz="2000" dirty="0" smtClean="0">
              <a:latin typeface="Verdana" pitchFamily="34" charset="0"/>
              <a:ea typeface="Verdana" pitchFamily="34" charset="0"/>
              <a:cs typeface="Verdana" pitchFamily="34" charset="0"/>
            </a:endParaRPr>
          </a:p>
          <a:p>
            <a:pPr marL="0" indent="0">
              <a:buNone/>
            </a:pPr>
            <a:r>
              <a:rPr lang="en-US" sz="2000" b="1" dirty="0" smtClean="0">
                <a:latin typeface="Verdana" pitchFamily="34" charset="0"/>
                <a:ea typeface="Verdana" pitchFamily="34" charset="0"/>
                <a:cs typeface="Verdana" pitchFamily="34" charset="0"/>
              </a:rPr>
              <a:t>AS-17: SEGMENT REPORTING</a:t>
            </a:r>
          </a:p>
          <a:p>
            <a:pPr marL="0" indent="0" algn="just">
              <a:buNone/>
            </a:pPr>
            <a:r>
              <a:rPr lang="en-US" sz="2000" dirty="0" smtClean="0">
                <a:latin typeface="Verdana" pitchFamily="34" charset="0"/>
                <a:ea typeface="Verdana" pitchFamily="34" charset="0"/>
                <a:cs typeface="Verdana" pitchFamily="34" charset="0"/>
              </a:rPr>
              <a:t>If consolidated financial statements are prepared then Segment Reporting need not be given for Stand alone financials.</a:t>
            </a:r>
          </a:p>
          <a:p>
            <a:pPr marL="0" indent="0" algn="just">
              <a:buNone/>
            </a:pPr>
            <a:endParaRPr lang="en-US" sz="2000" dirty="0" smtClean="0">
              <a:latin typeface="Verdana" pitchFamily="34" charset="0"/>
              <a:ea typeface="Verdana" pitchFamily="34" charset="0"/>
              <a:cs typeface="Verdana" pitchFamily="34" charset="0"/>
            </a:endParaRPr>
          </a:p>
          <a:p>
            <a:pPr marL="0" indent="0" algn="just">
              <a:buNone/>
            </a:pPr>
            <a:endParaRPr lang="en-US" sz="2000" dirty="0" smtClean="0">
              <a:latin typeface="Verdana" pitchFamily="34" charset="0"/>
              <a:ea typeface="Verdana" pitchFamily="34" charset="0"/>
              <a:cs typeface="Verdana" pitchFamily="34" charset="0"/>
            </a:endParaRPr>
          </a:p>
          <a:p>
            <a:pPr marL="0" indent="0" algn="just">
              <a:buNone/>
            </a:pPr>
            <a:endParaRPr lang="en-US" sz="2000" dirty="0" smtClean="0">
              <a:latin typeface="Verdana" pitchFamily="34" charset="0"/>
              <a:ea typeface="Verdana" pitchFamily="34" charset="0"/>
              <a:cs typeface="Verdana" pitchFamily="34" charset="0"/>
            </a:endParaRPr>
          </a:p>
          <a:p>
            <a:pPr marL="0" indent="0" algn="just">
              <a:buNone/>
            </a:pPr>
            <a:endParaRPr lang="en-US" sz="2400" b="1" dirty="0" smtClean="0">
              <a:latin typeface="Verdana" pitchFamily="34" charset="0"/>
              <a:ea typeface="Verdana" pitchFamily="34" charset="0"/>
              <a:cs typeface="Verdana" pitchFamily="34" charset="0"/>
            </a:endParaRPr>
          </a:p>
          <a:p>
            <a:pPr marL="0" indent="0" algn="just">
              <a:buNone/>
            </a:pPr>
            <a:endParaRPr lang="en-US" sz="2400" b="1"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762000"/>
            <a:ext cx="7714488" cy="5181600"/>
          </a:xfrm>
        </p:spPr>
        <p:txBody>
          <a:bodyPr>
            <a:normAutofit lnSpcReduction="10000"/>
          </a:bodyPr>
          <a:lstStyle/>
          <a:p>
            <a:pPr marL="0" indent="0" algn="just">
              <a:buNone/>
            </a:pPr>
            <a:endParaRPr lang="en-US" sz="2000" dirty="0" smtClean="0">
              <a:latin typeface="Verdana" pitchFamily="34" charset="0"/>
              <a:ea typeface="Verdana" pitchFamily="34" charset="0"/>
              <a:cs typeface="Verdana" pitchFamily="34" charset="0"/>
            </a:endParaRPr>
          </a:p>
          <a:p>
            <a:pPr marL="0" indent="0" algn="just">
              <a:buNone/>
            </a:pPr>
            <a:r>
              <a:rPr lang="en-US" sz="2400" b="1" dirty="0" smtClean="0">
                <a:latin typeface="Verdana" pitchFamily="34" charset="0"/>
                <a:ea typeface="Verdana" pitchFamily="34" charset="0"/>
                <a:cs typeface="Verdana" pitchFamily="34" charset="0"/>
              </a:rPr>
              <a:t>AS–18: RELATED PARTY DISCLOSURES</a:t>
            </a:r>
          </a:p>
          <a:p>
            <a:pPr marL="0" indent="0" algn="just">
              <a:buNone/>
            </a:pPr>
            <a:r>
              <a:rPr lang="en-US" sz="2000" b="1" dirty="0" smtClean="0">
                <a:latin typeface="Verdana" pitchFamily="34" charset="0"/>
                <a:ea typeface="Verdana" pitchFamily="34" charset="0"/>
                <a:cs typeface="Verdana" pitchFamily="34" charset="0"/>
              </a:rPr>
              <a:t>Relationship:</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Holding Company, Subsidiary Company and Fellow Subsidiaries</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Associate</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Joint Venture</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Key  Management Personal (KMP) (Whole Time Directors)</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Individuals exercising significant control / influence (Promoters)</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Enterprise in which 4 &amp; 5 significant influence</a:t>
            </a:r>
          </a:p>
          <a:p>
            <a:pPr marL="457200" indent="-457200" algn="just">
              <a:buClrTx/>
              <a:buFont typeface="+mj-lt"/>
              <a:buAutoNum type="arabicPeriod"/>
            </a:pPr>
            <a:r>
              <a:rPr lang="en-US" sz="1800" dirty="0" smtClean="0">
                <a:latin typeface="Verdana" pitchFamily="34" charset="0"/>
                <a:ea typeface="Verdana" pitchFamily="34" charset="0"/>
                <a:cs typeface="Verdana" pitchFamily="34" charset="0"/>
              </a:rPr>
              <a:t>Relatives of 4 &amp; 5 (Parents, Spouse, Brother, Sister &amp; Children) </a:t>
            </a:r>
          </a:p>
          <a:p>
            <a:pPr marL="457200" indent="-457200" algn="just">
              <a:buClrTx/>
              <a:buNone/>
            </a:pPr>
            <a:endParaRPr lang="en-US" sz="2000" dirty="0" smtClean="0">
              <a:latin typeface="Verdana" pitchFamily="34" charset="0"/>
              <a:ea typeface="Verdana" pitchFamily="34" charset="0"/>
              <a:cs typeface="Verdana" pitchFamily="34" charset="0"/>
            </a:endParaRPr>
          </a:p>
          <a:p>
            <a:pPr marL="0" indent="0" algn="just">
              <a:buClrTx/>
              <a:buNone/>
            </a:pPr>
            <a:r>
              <a:rPr lang="en-US" sz="2000" b="1" dirty="0" smtClean="0">
                <a:latin typeface="Verdana" pitchFamily="34" charset="0"/>
                <a:ea typeface="Verdana" pitchFamily="34" charset="0"/>
                <a:cs typeface="Verdana" pitchFamily="34" charset="0"/>
              </a:rPr>
              <a:t>Correlate with </a:t>
            </a:r>
            <a:r>
              <a:rPr lang="en-US" sz="2000" b="1" dirty="0" smtClean="0">
                <a:latin typeface="Verdana" pitchFamily="34" charset="0"/>
                <a:ea typeface="Verdana" pitchFamily="34" charset="0"/>
                <a:cs typeface="Verdana" pitchFamily="34" charset="0"/>
              </a:rPr>
              <a:t>Sec.40A(2</a:t>
            </a:r>
            <a:r>
              <a:rPr lang="en-US" sz="2000" b="1" dirty="0" smtClean="0">
                <a:latin typeface="Verdana" pitchFamily="34" charset="0"/>
                <a:ea typeface="Verdana" pitchFamily="34" charset="0"/>
                <a:cs typeface="Verdana" pitchFamily="34" charset="0"/>
              </a:rPr>
              <a:t>)(b) Annexure of Form 3CD</a:t>
            </a:r>
          </a:p>
          <a:p>
            <a:pPr marL="457200" indent="-457200" algn="just">
              <a:buClrTx/>
              <a:buFont typeface="+mj-lt"/>
              <a:buAutoNum type="arabicPeriod"/>
            </a:pPr>
            <a:endParaRPr lang="en-US" sz="2000" dirty="0" smtClean="0">
              <a:latin typeface="Verdana" pitchFamily="34" charset="0"/>
              <a:ea typeface="Verdana" pitchFamily="34" charset="0"/>
              <a:cs typeface="Verdana" pitchFamily="34" charset="0"/>
            </a:endParaRPr>
          </a:p>
          <a:p>
            <a:pPr marL="0" indent="0" algn="just">
              <a:buClrTx/>
              <a:buNone/>
            </a:pPr>
            <a:endParaRPr lang="en-US" sz="2000" dirty="0" smtClean="0">
              <a:latin typeface="Verdana" pitchFamily="34" charset="0"/>
              <a:ea typeface="Verdana" pitchFamily="34" charset="0"/>
              <a:cs typeface="Verdana" pitchFamily="34" charset="0"/>
            </a:endParaRPr>
          </a:p>
          <a:p>
            <a:pPr marL="0" indent="0" algn="just">
              <a:buClrTx/>
              <a:buNone/>
            </a:pPr>
            <a:endParaRPr lang="en-US" sz="2000" dirty="0" smtClean="0">
              <a:latin typeface="Verdana" pitchFamily="34" charset="0"/>
              <a:ea typeface="Verdana" pitchFamily="34" charset="0"/>
              <a:cs typeface="Verdana" pitchFamily="34" charset="0"/>
            </a:endParaRPr>
          </a:p>
          <a:p>
            <a:pPr marL="0" indent="0" algn="just">
              <a:buClrTx/>
              <a:buNone/>
            </a:pPr>
            <a:endParaRPr lang="en-US" sz="2000" dirty="0" smtClean="0">
              <a:latin typeface="Verdana" pitchFamily="34" charset="0"/>
              <a:ea typeface="Verdana" pitchFamily="34" charset="0"/>
              <a:cs typeface="Verdana" pitchFamily="34" charset="0"/>
            </a:endParaRPr>
          </a:p>
          <a:p>
            <a:pPr marL="0" indent="0" algn="just">
              <a:buNone/>
            </a:pPr>
            <a:endParaRPr lang="en-US" sz="2000" dirty="0" smtClean="0">
              <a:latin typeface="Verdana" pitchFamily="34" charset="0"/>
              <a:ea typeface="Verdana" pitchFamily="34" charset="0"/>
              <a:cs typeface="Verdana" pitchFamily="34" charset="0"/>
            </a:endParaRPr>
          </a:p>
          <a:p>
            <a:pPr marL="0" indent="0" algn="just">
              <a:buNone/>
            </a:pPr>
            <a:endParaRPr lang="en-US" sz="2000" dirty="0" smtClean="0">
              <a:latin typeface="Verdana" pitchFamily="34" charset="0"/>
              <a:ea typeface="Verdana" pitchFamily="34" charset="0"/>
              <a:cs typeface="Verdana"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620000" cy="6019800"/>
          </a:xfrm>
        </p:spPr>
        <p:txBody>
          <a:bodyPr>
            <a:normAutofit lnSpcReduction="10000"/>
          </a:bodyPr>
          <a:lstStyle/>
          <a:p>
            <a:pPr>
              <a:lnSpc>
                <a:spcPct val="150000"/>
              </a:lnSpc>
              <a:buNone/>
            </a:pPr>
            <a:r>
              <a:rPr lang="en-US" sz="2400" b="1" dirty="0" smtClean="0">
                <a:latin typeface="Verdana" pitchFamily="34" charset="0"/>
                <a:ea typeface="Verdana" pitchFamily="34" charset="0"/>
                <a:cs typeface="Verdana" pitchFamily="34" charset="0"/>
              </a:rPr>
              <a:t>AS–20: EARNINGS PER SHARE</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Show in face of P&amp;L</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Disclose Basic &amp; Diluted EPS</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Disclose EPS before and after extraordinary item</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Specify face vale</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Disclose computation in notes</a:t>
            </a:r>
          </a:p>
          <a:p>
            <a:pPr algn="just">
              <a:lnSpc>
                <a:spcPct val="150000"/>
              </a:lnSpc>
              <a:spcBef>
                <a:spcPts val="0"/>
              </a:spcBef>
              <a:buClrTx/>
              <a:buNone/>
            </a:pPr>
            <a:endParaRPr lang="en-US" sz="2000" dirty="0" smtClean="0">
              <a:latin typeface="Verdana" pitchFamily="34" charset="0"/>
              <a:ea typeface="Verdana" pitchFamily="34" charset="0"/>
              <a:cs typeface="Verdana" pitchFamily="34" charset="0"/>
            </a:endParaRPr>
          </a:p>
          <a:p>
            <a:pPr algn="just">
              <a:lnSpc>
                <a:spcPct val="150000"/>
              </a:lnSpc>
              <a:spcBef>
                <a:spcPts val="0"/>
              </a:spcBef>
              <a:buClrTx/>
              <a:buNone/>
            </a:pPr>
            <a:r>
              <a:rPr lang="en-US" sz="2000" b="1" dirty="0" smtClean="0">
                <a:latin typeface="Verdana" pitchFamily="34" charset="0"/>
                <a:ea typeface="Verdana" pitchFamily="34" charset="0"/>
                <a:cs typeface="Verdana" pitchFamily="34" charset="0"/>
              </a:rPr>
              <a:t>AS-22: ACCOUNTING FOR TAXES ON INCOME</a:t>
            </a:r>
          </a:p>
          <a:p>
            <a:pPr algn="just">
              <a:lnSpc>
                <a:spcPct val="150000"/>
              </a:lnSpc>
              <a:spcBef>
                <a:spcPts val="0"/>
              </a:spcBef>
              <a:buClrTx/>
              <a:buNone/>
            </a:pPr>
            <a:r>
              <a:rPr lang="en-US" sz="2000" b="1" dirty="0" smtClean="0">
                <a:latin typeface="Verdana" pitchFamily="34" charset="0"/>
                <a:ea typeface="Verdana" pitchFamily="34" charset="0"/>
                <a:cs typeface="Verdana" pitchFamily="34" charset="0"/>
              </a:rPr>
              <a:t>Deferred Tax Asset:</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Recognize only if virtual certainty exist – disclose evidence</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If virtual certainty does not exist - Recognize deferred tax asset to the extent of deferred tax liability available </a:t>
            </a:r>
          </a:p>
          <a:p>
            <a:pPr algn="just">
              <a:lnSpc>
                <a:spcPct val="150000"/>
              </a:lnSpc>
              <a:spcBef>
                <a:spcPts val="0"/>
              </a:spcBef>
              <a:buClrTx/>
            </a:pPr>
            <a:r>
              <a:rPr lang="en-US" sz="1800" dirty="0" smtClean="0">
                <a:latin typeface="Verdana" pitchFamily="34" charset="0"/>
                <a:ea typeface="Verdana" pitchFamily="34" charset="0"/>
                <a:cs typeface="Verdana" pitchFamily="34" charset="0"/>
              </a:rPr>
              <a:t>Offset the advance tax paid with provision for Income Tax – disclose the net amount</a:t>
            </a:r>
          </a:p>
          <a:p>
            <a:pPr algn="just">
              <a:lnSpc>
                <a:spcPct val="150000"/>
              </a:lnSpc>
              <a:spcBef>
                <a:spcPts val="0"/>
              </a:spcBef>
              <a:buClrTx/>
            </a:pPr>
            <a:endParaRPr lang="en-US" sz="2000" dirty="0" smtClean="0">
              <a:latin typeface="Verdana" pitchFamily="34" charset="0"/>
              <a:ea typeface="Verdana" pitchFamily="34" charset="0"/>
              <a:cs typeface="Verdana" pitchFamily="34" charset="0"/>
            </a:endParaRPr>
          </a:p>
          <a:p>
            <a:pPr>
              <a:lnSpc>
                <a:spcPct val="150000"/>
              </a:lnSpc>
              <a:buNone/>
            </a:pPr>
            <a:endParaRPr lang="en-US" sz="2400" b="1" dirty="0" smtClean="0">
              <a:latin typeface="Verdana" pitchFamily="34" charset="0"/>
              <a:ea typeface="Verdana" pitchFamily="34" charset="0"/>
              <a:cs typeface="Verdana" pitchFamily="34" charset="0"/>
            </a:endParaRPr>
          </a:p>
          <a:p>
            <a:pPr>
              <a:lnSpc>
                <a:spcPct val="150000"/>
              </a:lnSpc>
              <a:buNone/>
            </a:pPr>
            <a:endParaRPr lang="en-US" sz="2400" b="1" dirty="0" smtClean="0">
              <a:latin typeface="Verdana" pitchFamily="34" charset="0"/>
              <a:ea typeface="Verdana" pitchFamily="34" charset="0"/>
              <a:cs typeface="Verdana" pitchFamily="34" charset="0"/>
            </a:endParaRPr>
          </a:p>
          <a:p>
            <a:pPr>
              <a:lnSpc>
                <a:spcPct val="150000"/>
              </a:lnSpc>
              <a:buNone/>
            </a:pPr>
            <a:endParaRPr lang="en-US" sz="2400" b="1" dirty="0" smtClean="0">
              <a:latin typeface="Verdana" pitchFamily="34" charset="0"/>
              <a:ea typeface="Verdana" pitchFamily="34" charset="0"/>
              <a:cs typeface="Verdana" pitchFamily="34" charset="0"/>
            </a:endParaRPr>
          </a:p>
          <a:p>
            <a:pPr>
              <a:lnSpc>
                <a:spcPct val="150000"/>
              </a:lnSpc>
              <a:buNone/>
            </a:pPr>
            <a:endParaRPr lang="en-US"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533400"/>
            <a:ext cx="7714488" cy="6096000"/>
          </a:xfrm>
        </p:spPr>
        <p:txBody>
          <a:bodyPr/>
          <a:lstStyle/>
          <a:p>
            <a:pPr algn="ctr">
              <a:buNone/>
            </a:pPr>
            <a:endParaRPr lang="en-US" sz="2400" b="1" dirty="0" smtClean="0">
              <a:latin typeface="Verdana" pitchFamily="34" charset="0"/>
              <a:ea typeface="Verdana" pitchFamily="34" charset="0"/>
              <a:cs typeface="Verdana" pitchFamily="34" charset="0"/>
            </a:endParaRPr>
          </a:p>
          <a:p>
            <a:pPr algn="ctr">
              <a:buNone/>
            </a:pPr>
            <a:r>
              <a:rPr lang="en-US" sz="2400" b="1" dirty="0" smtClean="0">
                <a:latin typeface="Verdana" pitchFamily="34" charset="0"/>
                <a:ea typeface="Verdana" pitchFamily="34" charset="0"/>
                <a:cs typeface="Verdana" pitchFamily="34" charset="0"/>
              </a:rPr>
              <a:t>SA–210: AUDIT ENGAGEMENT LETTER</a:t>
            </a:r>
          </a:p>
          <a:p>
            <a:pPr algn="just">
              <a:buNone/>
            </a:pPr>
            <a:r>
              <a:rPr lang="en-US" sz="2400" b="1" dirty="0" smtClean="0">
                <a:latin typeface="Verdana" pitchFamily="34" charset="0"/>
                <a:ea typeface="Verdana" pitchFamily="34" charset="0"/>
                <a:cs typeface="Verdana" pitchFamily="34" charset="0"/>
              </a:rPr>
              <a:t>Contents:</a:t>
            </a:r>
          </a:p>
          <a:p>
            <a:pPr marL="539496" indent="-457200" algn="just">
              <a:buClrTx/>
              <a:buAutoNum type="arabicPeriod"/>
            </a:pPr>
            <a:r>
              <a:rPr lang="en-US" sz="2000" dirty="0" smtClean="0">
                <a:latin typeface="Verdana" pitchFamily="34" charset="0"/>
                <a:ea typeface="Verdana" pitchFamily="34" charset="0"/>
                <a:cs typeface="Verdana" pitchFamily="34" charset="0"/>
              </a:rPr>
              <a:t>Management responsibility to prepare the financial statements</a:t>
            </a:r>
          </a:p>
          <a:p>
            <a:pPr marL="539496" indent="-457200" algn="just">
              <a:buClrTx/>
              <a:buAutoNum type="arabicPeriod"/>
            </a:pPr>
            <a:r>
              <a:rPr lang="en-US" sz="2000" dirty="0" smtClean="0">
                <a:latin typeface="Verdana" pitchFamily="34" charset="0"/>
                <a:ea typeface="Verdana" pitchFamily="34" charset="0"/>
                <a:cs typeface="Verdana" pitchFamily="34" charset="0"/>
              </a:rPr>
              <a:t>Access should be given to all the information</a:t>
            </a:r>
          </a:p>
          <a:p>
            <a:pPr marL="539496" indent="-457200" algn="just">
              <a:buClrTx/>
              <a:buAutoNum type="arabicPeriod"/>
            </a:pPr>
            <a:r>
              <a:rPr lang="en-US" sz="2000" dirty="0" smtClean="0">
                <a:latin typeface="Verdana" pitchFamily="34" charset="0"/>
                <a:ea typeface="Verdana" pitchFamily="34" charset="0"/>
                <a:cs typeface="Verdana" pitchFamily="34" charset="0"/>
              </a:rPr>
              <a:t>Management responsibility to inform the subsequent events – SA 560</a:t>
            </a:r>
          </a:p>
          <a:p>
            <a:pPr marL="539496" indent="-457200" algn="just">
              <a:buClrTx/>
              <a:buFont typeface="Wingdings 2"/>
              <a:buAutoNum type="arabicPeriod"/>
            </a:pPr>
            <a:r>
              <a:rPr lang="en-US" sz="2000" dirty="0" smtClean="0">
                <a:latin typeface="Verdana" pitchFamily="34" charset="0"/>
                <a:ea typeface="Verdana" pitchFamily="34" charset="0"/>
                <a:cs typeface="Verdana" pitchFamily="34" charset="0"/>
              </a:rPr>
              <a:t>Representation letters to be given by the management</a:t>
            </a:r>
          </a:p>
          <a:p>
            <a:pPr marL="539496" indent="-457200" algn="just">
              <a:buClrTx/>
              <a:buAutoNum type="arabicPeriod"/>
            </a:pPr>
            <a:r>
              <a:rPr lang="en-US" sz="2000" dirty="0" smtClean="0">
                <a:latin typeface="Verdana" pitchFamily="34" charset="0"/>
                <a:ea typeface="Verdana" pitchFamily="34" charset="0"/>
                <a:cs typeface="Verdana" pitchFamily="34" charset="0"/>
              </a:rPr>
              <a:t>Auditor’s responsibility to issue the report</a:t>
            </a:r>
          </a:p>
          <a:p>
            <a:pPr marL="539496" indent="-457200" algn="just">
              <a:buClrTx/>
              <a:buAutoNum type="arabicPeriod"/>
            </a:pPr>
            <a:r>
              <a:rPr lang="en-US" sz="2000" dirty="0" smtClean="0">
                <a:latin typeface="Verdana" pitchFamily="34" charset="0"/>
                <a:ea typeface="Verdana" pitchFamily="34" charset="0"/>
                <a:cs typeface="Verdana" pitchFamily="34" charset="0"/>
              </a:rPr>
              <a:t>Time of completion of audit</a:t>
            </a:r>
          </a:p>
          <a:p>
            <a:pPr marL="539496" indent="-457200" algn="just">
              <a:buClrTx/>
              <a:buAutoNum type="arabicPeriod"/>
            </a:pPr>
            <a:r>
              <a:rPr lang="en-US" sz="2000" dirty="0" smtClean="0">
                <a:latin typeface="Verdana" pitchFamily="34" charset="0"/>
                <a:ea typeface="Verdana" pitchFamily="34" charset="0"/>
                <a:cs typeface="Verdana" pitchFamily="34" charset="0"/>
              </a:rPr>
              <a:t>Audit Fees</a:t>
            </a:r>
          </a:p>
          <a:p>
            <a:pPr marL="539496" indent="-457200" algn="just">
              <a:buClrTx/>
              <a:buAutoNum type="arabicPeriod"/>
            </a:pPr>
            <a:r>
              <a:rPr lang="en-US" sz="2000" dirty="0" smtClean="0">
                <a:latin typeface="Verdana" pitchFamily="34" charset="0"/>
                <a:ea typeface="Verdana" pitchFamily="34" charset="0"/>
                <a:cs typeface="Verdana" pitchFamily="34" charset="0"/>
              </a:rPr>
              <a:t>Confidentiality of the information</a:t>
            </a:r>
          </a:p>
          <a:p>
            <a:pPr marL="539496" indent="-457200" algn="just">
              <a:buAutoNum type="arabicPeriod"/>
            </a:pPr>
            <a:endParaRPr lang="en-US" sz="2000" dirty="0" smtClean="0">
              <a:latin typeface="Verdana" pitchFamily="34" charset="0"/>
              <a:ea typeface="Verdana" pitchFamily="34" charset="0"/>
              <a:cs typeface="Verdana" pitchFamily="34" charset="0"/>
            </a:endParaRPr>
          </a:p>
          <a:p>
            <a:pPr marL="539496" indent="-457200" algn="just">
              <a:buAutoNum type="arabicPeriod"/>
            </a:pPr>
            <a:endParaRPr lang="en-US" sz="2000" dirty="0" smtClean="0">
              <a:latin typeface="Verdana" pitchFamily="34" charset="0"/>
              <a:ea typeface="Verdana" pitchFamily="34" charset="0"/>
              <a:cs typeface="Verdana" pitchFamily="34" charset="0"/>
            </a:endParaRPr>
          </a:p>
          <a:p>
            <a:pPr algn="just">
              <a:buNone/>
            </a:pPr>
            <a:endParaRPr lang="en-US"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943600"/>
          </a:xfrm>
        </p:spPr>
        <p:txBody>
          <a:bodyPr/>
          <a:lstStyle/>
          <a:p>
            <a:pPr>
              <a:buNone/>
            </a:pPr>
            <a:r>
              <a:rPr lang="en-US" sz="2400" b="1" dirty="0" smtClean="0">
                <a:latin typeface="Verdana" pitchFamily="34" charset="0"/>
                <a:ea typeface="Verdana" pitchFamily="34" charset="0"/>
                <a:cs typeface="Verdana" pitchFamily="34" charset="0"/>
              </a:rPr>
              <a:t>SA-580: WRITTEN REPRESENTATIONS</a:t>
            </a:r>
          </a:p>
          <a:p>
            <a:pPr>
              <a:buNone/>
            </a:pPr>
            <a:r>
              <a:rPr lang="en-US" sz="2400" b="1" dirty="0" smtClean="0">
                <a:latin typeface="Verdana" pitchFamily="34" charset="0"/>
                <a:ea typeface="Verdana" pitchFamily="34" charset="0"/>
                <a:cs typeface="Verdana" pitchFamily="34" charset="0"/>
              </a:rPr>
              <a:t>Contents:</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Financial statements has been prepared in accordance with the financial reporting framework</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Assumptions used by the management in making accounting estimates</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Related party relationship &amp; transactions</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Subsequent events</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All the information have been provided</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All the transactions have been recorded</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Information relating to fraud / suspected fraud</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All known instance of non compliance with laws and regulations</a:t>
            </a:r>
          </a:p>
          <a:p>
            <a:pPr marL="539496" indent="-457200" algn="just">
              <a:buClrTx/>
              <a:buFont typeface="+mj-lt"/>
              <a:buAutoNum type="arabicPeriod"/>
            </a:pPr>
            <a:r>
              <a:rPr lang="en-US" sz="2000" dirty="0" smtClean="0">
                <a:latin typeface="Verdana" pitchFamily="34" charset="0"/>
                <a:ea typeface="Verdana" pitchFamily="34" charset="0"/>
                <a:cs typeface="Verdana" pitchFamily="34" charset="0"/>
              </a:rPr>
              <a:t>CARO related representations</a:t>
            </a:r>
          </a:p>
          <a:p>
            <a:pPr marL="539496" indent="-457200" algn="just">
              <a:buFont typeface="+mj-lt"/>
              <a:buAutoNum type="arabicPeriod"/>
            </a:pPr>
            <a:endParaRPr lang="en-US" sz="2000" dirty="0" smtClean="0">
              <a:latin typeface="Verdana" pitchFamily="34" charset="0"/>
              <a:ea typeface="Verdana" pitchFamily="34" charset="0"/>
              <a:cs typeface="Verdana" pitchFamily="34" charset="0"/>
            </a:endParaRPr>
          </a:p>
          <a:p>
            <a:pPr marL="539496" indent="-457200" algn="just">
              <a:buFont typeface="+mj-lt"/>
              <a:buAutoNum type="arabicPeriod"/>
            </a:pPr>
            <a:endParaRPr lang="en-US" sz="2000" dirty="0" smtClean="0">
              <a:latin typeface="Verdana" pitchFamily="34" charset="0"/>
              <a:ea typeface="Verdana" pitchFamily="34" charset="0"/>
              <a:cs typeface="Verdana" pitchFamily="34" charset="0"/>
            </a:endParaRPr>
          </a:p>
          <a:p>
            <a:pPr>
              <a:buNone/>
            </a:pPr>
            <a:endParaRPr lang="en-US" sz="2000" b="1" dirty="0" smtClean="0">
              <a:latin typeface="Verdana" pitchFamily="34" charset="0"/>
              <a:ea typeface="Verdana" pitchFamily="34" charset="0"/>
              <a:cs typeface="Verdana" pitchFamily="34" charset="0"/>
            </a:endParaRPr>
          </a:p>
          <a:p>
            <a:pPr>
              <a:buNone/>
            </a:pPr>
            <a:endParaRPr lang="en-US" sz="2000" b="1" dirty="0" smtClean="0">
              <a:latin typeface="Verdana" pitchFamily="34" charset="0"/>
              <a:ea typeface="Verdana" pitchFamily="34" charset="0"/>
              <a:cs typeface="Verdana" pitchFamily="34" charset="0"/>
            </a:endParaRP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219200"/>
            <a:ext cx="7498080" cy="5029200"/>
          </a:xfrm>
        </p:spPr>
        <p:txBody>
          <a:bodyPr>
            <a:normAutofit/>
          </a:bodyPr>
          <a:lstStyle/>
          <a:p>
            <a:pPr algn="ctr">
              <a:buNone/>
            </a:pPr>
            <a:endParaRPr lang="en-US" b="1" dirty="0" smtClean="0">
              <a:latin typeface="Verdana" pitchFamily="34" charset="0"/>
              <a:ea typeface="Verdana" pitchFamily="34" charset="0"/>
              <a:cs typeface="Verdana" pitchFamily="34" charset="0"/>
            </a:endParaRPr>
          </a:p>
          <a:p>
            <a:pPr>
              <a:buNone/>
            </a:pPr>
            <a:r>
              <a:rPr lang="en-US" sz="2400" b="1" dirty="0" smtClean="0">
                <a:latin typeface="Verdana" pitchFamily="34" charset="0"/>
                <a:ea typeface="Verdana" pitchFamily="34" charset="0"/>
                <a:cs typeface="Verdana" pitchFamily="34" charset="0"/>
              </a:rPr>
              <a:t>AUDIT OBSERVATIONS:</a:t>
            </a:r>
          </a:p>
          <a:p>
            <a:pPr algn="just">
              <a:buClrTx/>
            </a:pPr>
            <a:r>
              <a:rPr lang="en-US" sz="2000" dirty="0" smtClean="0">
                <a:latin typeface="Verdana" pitchFamily="34" charset="0"/>
                <a:ea typeface="Verdana" pitchFamily="34" charset="0"/>
                <a:cs typeface="Verdana" pitchFamily="34" charset="0"/>
              </a:rPr>
              <a:t>Specify the decisions taken/reply given by the management in respect of each point</a:t>
            </a:r>
          </a:p>
          <a:p>
            <a:pPr algn="just">
              <a:buClrTx/>
              <a:buNone/>
            </a:pPr>
            <a:endParaRPr lang="en-US" sz="2000" dirty="0" smtClean="0">
              <a:latin typeface="Verdana" pitchFamily="34" charset="0"/>
              <a:ea typeface="Verdana" pitchFamily="34" charset="0"/>
              <a:cs typeface="Verdana" pitchFamily="34" charset="0"/>
            </a:endParaRPr>
          </a:p>
          <a:p>
            <a:pPr algn="just">
              <a:buClrTx/>
            </a:pPr>
            <a:r>
              <a:rPr lang="en-US" sz="2000" dirty="0" smtClean="0">
                <a:latin typeface="Verdana" pitchFamily="34" charset="0"/>
                <a:ea typeface="Verdana" pitchFamily="34" charset="0"/>
                <a:cs typeface="Verdana" pitchFamily="34" charset="0"/>
              </a:rPr>
              <a:t>Points requiring special concern for next year</a:t>
            </a:r>
          </a:p>
          <a:p>
            <a:pPr algn="just">
              <a:buClrTx/>
              <a:buNone/>
            </a:pPr>
            <a:endParaRPr lang="en-US" sz="2000" dirty="0" smtClean="0">
              <a:latin typeface="Verdana" pitchFamily="34" charset="0"/>
              <a:ea typeface="Verdana" pitchFamily="34" charset="0"/>
              <a:cs typeface="Verdana" pitchFamily="34" charset="0"/>
            </a:endParaRPr>
          </a:p>
          <a:p>
            <a:pPr algn="just">
              <a:buClrTx/>
              <a:buNone/>
            </a:pPr>
            <a:r>
              <a:rPr lang="en-US" sz="2400" b="1" dirty="0" smtClean="0">
                <a:latin typeface="Verdana" pitchFamily="34" charset="0"/>
                <a:ea typeface="Verdana" pitchFamily="34" charset="0"/>
                <a:cs typeface="Verdana" pitchFamily="34" charset="0"/>
              </a:rPr>
              <a:t>LEDGER SCRUTINY</a:t>
            </a:r>
          </a:p>
          <a:p>
            <a:pPr algn="just">
              <a:buClrTx/>
              <a:buNone/>
            </a:pP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7848600" cy="5791200"/>
          </a:xfrm>
        </p:spPr>
        <p:txBody>
          <a:bodyPr>
            <a:normAutofit lnSpcReduction="10000"/>
          </a:bodyPr>
          <a:lstStyle/>
          <a:p>
            <a:pPr>
              <a:buNone/>
            </a:pPr>
            <a:r>
              <a:rPr lang="en-US" sz="2400" b="1" dirty="0" smtClean="0">
                <a:latin typeface="Verdana" pitchFamily="34" charset="0"/>
                <a:ea typeface="Verdana" pitchFamily="34" charset="0"/>
                <a:cs typeface="Verdana" pitchFamily="34" charset="0"/>
              </a:rPr>
              <a:t>VOUCHING:</a:t>
            </a:r>
          </a:p>
          <a:p>
            <a:pPr marL="539496" indent="-457200" algn="just">
              <a:lnSpc>
                <a:spcPct val="150000"/>
              </a:lnSpc>
              <a:spcBef>
                <a:spcPts val="0"/>
              </a:spcBef>
              <a:buClrTx/>
              <a:buFont typeface="+mj-lt"/>
              <a:buAutoNum type="arabicPeriod"/>
            </a:pPr>
            <a:r>
              <a:rPr lang="en-US" sz="2000" dirty="0" smtClean="0">
                <a:latin typeface="Verdana" pitchFamily="34" charset="0"/>
                <a:ea typeface="Verdana" pitchFamily="34" charset="0"/>
                <a:cs typeface="Verdana" pitchFamily="34" charset="0"/>
              </a:rPr>
              <a:t>Ask for the detailed procedure of area of vouching i.e. Purchase, Sales or Stores operations </a:t>
            </a:r>
            <a:r>
              <a:rPr lang="en-US" sz="2000" dirty="0" err="1" smtClean="0">
                <a:latin typeface="Verdana" pitchFamily="34" charset="0"/>
                <a:ea typeface="Verdana" pitchFamily="34" charset="0"/>
                <a:cs typeface="Verdana" pitchFamily="34" charset="0"/>
              </a:rPr>
              <a:t>e.t.c</a:t>
            </a:r>
            <a:r>
              <a:rPr lang="en-US" sz="2000" dirty="0" smtClean="0">
                <a:latin typeface="Verdana" pitchFamily="34" charset="0"/>
                <a:ea typeface="Verdana" pitchFamily="34" charset="0"/>
                <a:cs typeface="Verdana" pitchFamily="34" charset="0"/>
              </a:rPr>
              <a:t>. and document it.</a:t>
            </a:r>
          </a:p>
          <a:p>
            <a:pPr marL="539496" indent="-457200" algn="just">
              <a:lnSpc>
                <a:spcPct val="150000"/>
              </a:lnSpc>
              <a:spcBef>
                <a:spcPts val="0"/>
              </a:spcBef>
              <a:buClrTx/>
              <a:buFont typeface="+mj-lt"/>
              <a:buAutoNum type="arabicPeriod"/>
            </a:pPr>
            <a:r>
              <a:rPr lang="en-US" sz="2000" dirty="0" smtClean="0">
                <a:latin typeface="Verdana" pitchFamily="34" charset="0"/>
                <a:ea typeface="Verdana" pitchFamily="34" charset="0"/>
                <a:cs typeface="Verdana" pitchFamily="34" charset="0"/>
              </a:rPr>
              <a:t>Analyze the effectiveness of Internal Control – Inform the Management about the weakness.</a:t>
            </a:r>
          </a:p>
          <a:p>
            <a:pPr marL="539496" indent="-457200" algn="just">
              <a:lnSpc>
                <a:spcPct val="150000"/>
              </a:lnSpc>
              <a:spcBef>
                <a:spcPts val="0"/>
              </a:spcBef>
              <a:buClrTx/>
              <a:buFont typeface="+mj-lt"/>
              <a:buAutoNum type="arabicPeriod"/>
            </a:pPr>
            <a:r>
              <a:rPr lang="en-US" sz="2000" dirty="0" smtClean="0">
                <a:latin typeface="Verdana" pitchFamily="34" charset="0"/>
                <a:ea typeface="Verdana" pitchFamily="34" charset="0"/>
                <a:cs typeface="Verdana" pitchFamily="34" charset="0"/>
              </a:rPr>
              <a:t>Vouch all the vouchers for a month or for a period of 15 days depending upon the size of the company and nature of business in order to have a knowledge about nature of transactions.</a:t>
            </a:r>
          </a:p>
          <a:p>
            <a:pPr marL="539496" indent="-457200" algn="just">
              <a:lnSpc>
                <a:spcPct val="150000"/>
              </a:lnSpc>
              <a:spcBef>
                <a:spcPts val="0"/>
              </a:spcBef>
              <a:buClrTx/>
              <a:buFont typeface="+mj-lt"/>
              <a:buAutoNum type="arabicPeriod"/>
            </a:pPr>
            <a:r>
              <a:rPr lang="en-US" sz="2000" dirty="0" smtClean="0">
                <a:latin typeface="Verdana" pitchFamily="34" charset="0"/>
                <a:ea typeface="Verdana" pitchFamily="34" charset="0"/>
                <a:cs typeface="Verdana" pitchFamily="34" charset="0"/>
              </a:rPr>
              <a:t>Based on 3 above, determine a method of sampling.</a:t>
            </a:r>
          </a:p>
          <a:p>
            <a:pPr marL="539496" indent="-457200" algn="just">
              <a:lnSpc>
                <a:spcPct val="150000"/>
              </a:lnSpc>
              <a:spcBef>
                <a:spcPts val="0"/>
              </a:spcBef>
              <a:buClrTx/>
              <a:buFont typeface="+mj-lt"/>
              <a:buAutoNum type="arabicPeriod"/>
            </a:pPr>
            <a:r>
              <a:rPr lang="en-US" sz="2000" dirty="0" smtClean="0">
                <a:latin typeface="Verdana" pitchFamily="34" charset="0"/>
                <a:ea typeface="Verdana" pitchFamily="34" charset="0"/>
                <a:cs typeface="Verdana" pitchFamily="34" charset="0"/>
              </a:rPr>
              <a:t>The method of sampling selected should cover all the months, all the transactions and all the values. </a:t>
            </a:r>
          </a:p>
          <a:p>
            <a:pPr marL="539496" indent="-457200" algn="just">
              <a:buFont typeface="+mj-lt"/>
              <a:buAutoNum type="arabicPeriod"/>
            </a:pPr>
            <a:endParaRPr lang="en-US" sz="2000" dirty="0" smtClean="0">
              <a:latin typeface="Verdana" pitchFamily="34" charset="0"/>
              <a:ea typeface="Verdana" pitchFamily="34" charset="0"/>
              <a:cs typeface="Verdana" pitchFamily="34" charset="0"/>
            </a:endParaRPr>
          </a:p>
          <a:p>
            <a:pPr marL="539496" indent="-457200" algn="just">
              <a:buFont typeface="+mj-lt"/>
              <a:buAutoNum type="arabicPeriod"/>
            </a:pPr>
            <a:endParaRPr lang="en-US" sz="2000" dirty="0" smtClean="0">
              <a:latin typeface="Verdana" pitchFamily="34" charset="0"/>
              <a:ea typeface="Verdana" pitchFamily="34" charset="0"/>
              <a:cs typeface="Verdana" pitchFamily="34" charset="0"/>
            </a:endParaRPr>
          </a:p>
          <a:p>
            <a:pPr marL="539496" indent="-457200" algn="just">
              <a:buFont typeface="+mj-lt"/>
              <a:buAutoNum type="arabicPeriod"/>
            </a:pPr>
            <a:endParaRPr lang="en-US" sz="2000" dirty="0" smtClean="0">
              <a:latin typeface="Verdana" pitchFamily="34" charset="0"/>
              <a:ea typeface="Verdana" pitchFamily="34" charset="0"/>
              <a:cs typeface="Verdana" pitchFamily="34" charset="0"/>
            </a:endParaRPr>
          </a:p>
          <a:p>
            <a:pPr marL="539496" indent="-457200" algn="just">
              <a:buFont typeface="+mj-lt"/>
              <a:buAutoNum type="arabicPeriod"/>
            </a:pPr>
            <a:endParaRPr lang="en-US" sz="2000" dirty="0" smtClean="0">
              <a:latin typeface="Verdana" pitchFamily="34" charset="0"/>
              <a:ea typeface="Verdana" pitchFamily="34" charset="0"/>
              <a:cs typeface="Verdana" pitchFamily="34" charset="0"/>
            </a:endParaRPr>
          </a:p>
          <a:p>
            <a:pPr algn="just">
              <a:buNone/>
            </a:pP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714488" cy="5410200"/>
          </a:xfrm>
        </p:spPr>
        <p:txBody>
          <a:bodyPr/>
          <a:lstStyle/>
          <a:p>
            <a:pPr algn="just">
              <a:buNone/>
            </a:pPr>
            <a:endParaRPr lang="en-US" sz="2400" b="1" dirty="0" smtClean="0">
              <a:latin typeface="Verdana" pitchFamily="34" charset="0"/>
              <a:ea typeface="Verdana" pitchFamily="34" charset="0"/>
              <a:cs typeface="Verdana" pitchFamily="34" charset="0"/>
            </a:endParaRPr>
          </a:p>
          <a:p>
            <a:pPr algn="just">
              <a:buNone/>
            </a:pPr>
            <a:endParaRPr lang="en-US" sz="2400" b="1" dirty="0" smtClean="0">
              <a:latin typeface="Verdana" pitchFamily="34" charset="0"/>
              <a:ea typeface="Verdana" pitchFamily="34" charset="0"/>
              <a:cs typeface="Verdana" pitchFamily="34" charset="0"/>
            </a:endParaRPr>
          </a:p>
          <a:p>
            <a:pPr algn="just">
              <a:buNone/>
            </a:pPr>
            <a:endParaRPr lang="en-US" sz="2400" b="1" dirty="0" smtClean="0">
              <a:latin typeface="Verdana" pitchFamily="34" charset="0"/>
              <a:ea typeface="Verdana" pitchFamily="34" charset="0"/>
              <a:cs typeface="Verdana" pitchFamily="34" charset="0"/>
            </a:endParaRPr>
          </a:p>
          <a:p>
            <a:pPr algn="just">
              <a:buNone/>
            </a:pPr>
            <a:endParaRPr lang="en-US" sz="2400" b="1" dirty="0" smtClean="0">
              <a:latin typeface="Verdana" pitchFamily="34" charset="0"/>
              <a:ea typeface="Verdana" pitchFamily="34" charset="0"/>
              <a:cs typeface="Verdana" pitchFamily="34" charset="0"/>
            </a:endParaRPr>
          </a:p>
          <a:p>
            <a:pPr algn="just">
              <a:buNone/>
            </a:pPr>
            <a:endParaRPr lang="en-US" sz="2400" b="1" dirty="0" smtClean="0">
              <a:latin typeface="Verdana" pitchFamily="34" charset="0"/>
              <a:ea typeface="Verdana" pitchFamily="34" charset="0"/>
              <a:cs typeface="Verdana" pitchFamily="34" charset="0"/>
            </a:endParaRPr>
          </a:p>
          <a:p>
            <a:pPr algn="ctr">
              <a:buNone/>
            </a:pPr>
            <a:r>
              <a:rPr lang="en-US" sz="2400" b="1" dirty="0" smtClean="0">
                <a:latin typeface="Verdana" pitchFamily="34" charset="0"/>
                <a:ea typeface="Verdana" pitchFamily="34" charset="0"/>
                <a:cs typeface="Verdana" pitchFamily="34" charset="0"/>
              </a:rPr>
              <a:t>SA-230: AUDIT DOCUMENTATION</a:t>
            </a:r>
            <a:r>
              <a:rPr lang="en-US" b="1" dirty="0" smtClean="0">
                <a:latin typeface="Verdana" pitchFamily="34" charset="0"/>
                <a:ea typeface="Verdana" pitchFamily="34" charset="0"/>
                <a:cs typeface="Verdana" pitchFamily="34" charset="0"/>
              </a:rPr>
              <a:t> </a:t>
            </a:r>
          </a:p>
          <a:p>
            <a:pPr algn="just">
              <a:buNone/>
            </a:pPr>
            <a:endParaRPr lang="en-US" sz="2400" b="1" dirty="0" smtClean="0">
              <a:latin typeface="Verdana" pitchFamily="34" charset="0"/>
              <a:ea typeface="Verdana" pitchFamily="34" charset="0"/>
              <a:cs typeface="Verdana" pitchFamily="34" charset="0"/>
            </a:endParaRPr>
          </a:p>
          <a:p>
            <a:pPr algn="just">
              <a:buNone/>
            </a:pPr>
            <a:endParaRPr lang="en-US" sz="2400" b="1" dirty="0" smtClean="0">
              <a:latin typeface="Verdana" pitchFamily="34" charset="0"/>
              <a:ea typeface="Verdana" pitchFamily="34" charset="0"/>
              <a:cs typeface="Verdana" pitchFamily="34" charset="0"/>
            </a:endParaRPr>
          </a:p>
          <a:p>
            <a:pPr algn="just">
              <a:buNone/>
            </a:pPr>
            <a:endParaRPr lang="en-US" sz="2400" b="1"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828800"/>
            <a:ext cx="7406640" cy="1472184"/>
          </a:xfrm>
        </p:spPr>
        <p:txBody>
          <a:bodyPr>
            <a:normAutofit/>
          </a:bodyPr>
          <a:lstStyle/>
          <a:p>
            <a:pPr algn="ctr"/>
            <a:r>
              <a:rPr lang="en-US" sz="3600" b="1" dirty="0" smtClean="0">
                <a:solidFill>
                  <a:schemeClr val="tx1"/>
                </a:solidFill>
                <a:latin typeface="Verdana" pitchFamily="34" charset="0"/>
                <a:ea typeface="Verdana" pitchFamily="34" charset="0"/>
                <a:cs typeface="Verdana" pitchFamily="34" charset="0"/>
              </a:rPr>
              <a:t>QUESTIONS</a:t>
            </a:r>
            <a:endParaRPr lang="en-US" sz="3600" b="1" dirty="0">
              <a:solidFill>
                <a:schemeClr val="tx1"/>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990600"/>
            <a:ext cx="7239000" cy="1219201"/>
          </a:xfrm>
        </p:spPr>
        <p:txBody>
          <a:bodyPr>
            <a:normAutofit/>
          </a:bodyPr>
          <a:lstStyle/>
          <a:p>
            <a:pPr algn="ctr"/>
            <a:r>
              <a:rPr lang="en-US" sz="3600" b="1" dirty="0" smtClean="0">
                <a:solidFill>
                  <a:schemeClr val="tx1"/>
                </a:solidFill>
                <a:latin typeface="Verdana" pitchFamily="34" charset="0"/>
                <a:ea typeface="Verdana" pitchFamily="34" charset="0"/>
                <a:cs typeface="Verdana" pitchFamily="34" charset="0"/>
              </a:rPr>
              <a:t>MAIN AUDIT REPORT</a:t>
            </a:r>
            <a:r>
              <a:rPr lang="en-US" sz="3600" dirty="0" smtClean="0">
                <a:solidFill>
                  <a:schemeClr val="tx1"/>
                </a:solidFill>
                <a:latin typeface="Verdana" pitchFamily="34" charset="0"/>
                <a:ea typeface="Verdana" pitchFamily="34" charset="0"/>
                <a:cs typeface="Verdana" pitchFamily="34" charset="0"/>
              </a:rPr>
              <a:t/>
            </a:r>
            <a:br>
              <a:rPr lang="en-US" sz="3600" dirty="0" smtClean="0">
                <a:solidFill>
                  <a:schemeClr val="tx1"/>
                </a:solidFill>
                <a:latin typeface="Verdana" pitchFamily="34" charset="0"/>
                <a:ea typeface="Verdana" pitchFamily="34" charset="0"/>
                <a:cs typeface="Verdana" pitchFamily="34" charset="0"/>
              </a:rPr>
            </a:br>
            <a:endParaRPr lang="en-US" sz="3600" b="1" dirty="0">
              <a:solidFill>
                <a:schemeClr val="tx1"/>
              </a:solidFill>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1066800" y="1905000"/>
            <a:ext cx="7772400" cy="4191000"/>
          </a:xfrm>
        </p:spPr>
        <p:txBody>
          <a:bodyPr>
            <a:normAutofit/>
          </a:bodyPr>
          <a:lstStyle/>
          <a:p>
            <a:pPr algn="just"/>
            <a:endParaRPr lang="en-US" sz="2400" dirty="0" smtClean="0">
              <a:latin typeface="Verdana" pitchFamily="34" charset="0"/>
              <a:ea typeface="Verdana" pitchFamily="34" charset="0"/>
              <a:cs typeface="Verdana" pitchFamily="34" charset="0"/>
            </a:endParaRPr>
          </a:p>
          <a:p>
            <a:pPr algn="just"/>
            <a:r>
              <a:rPr lang="en-US" sz="2400" b="1" dirty="0" smtClean="0">
                <a:solidFill>
                  <a:schemeClr val="tx1"/>
                </a:solidFill>
                <a:latin typeface="Verdana" pitchFamily="34" charset="0"/>
                <a:ea typeface="Verdana" pitchFamily="34" charset="0"/>
                <a:cs typeface="Verdana" pitchFamily="34" charset="0"/>
              </a:rPr>
              <a:t>SA 706 - EMPHASIS OF MATTER AND OTHER MATTER (</a:t>
            </a:r>
            <a:r>
              <a:rPr lang="en-US" sz="2400" b="1" dirty="0" err="1" smtClean="0">
                <a:solidFill>
                  <a:schemeClr val="tx1"/>
                </a:solidFill>
                <a:latin typeface="Verdana" pitchFamily="34" charset="0"/>
                <a:ea typeface="Verdana" pitchFamily="34" charset="0"/>
                <a:cs typeface="Verdana" pitchFamily="34" charset="0"/>
              </a:rPr>
              <a:t>w.e.f</a:t>
            </a:r>
            <a:r>
              <a:rPr lang="en-US" sz="2400" b="1" dirty="0" smtClean="0">
                <a:solidFill>
                  <a:schemeClr val="tx1"/>
                </a:solidFill>
                <a:latin typeface="Verdana" pitchFamily="34" charset="0"/>
                <a:ea typeface="Verdana" pitchFamily="34" charset="0"/>
                <a:cs typeface="Verdana" pitchFamily="34" charset="0"/>
              </a:rPr>
              <a:t> 01.04.2011)</a:t>
            </a:r>
          </a:p>
          <a:p>
            <a:pPr algn="just"/>
            <a:endParaRPr lang="en-US" sz="2400" b="1" dirty="0" smtClean="0">
              <a:solidFill>
                <a:schemeClr val="tx1"/>
              </a:solidFill>
              <a:latin typeface="Verdana" pitchFamily="34" charset="0"/>
              <a:ea typeface="Verdana" pitchFamily="34" charset="0"/>
              <a:cs typeface="Verdana" pitchFamily="34" charset="0"/>
            </a:endParaRPr>
          </a:p>
          <a:p>
            <a:pPr marL="404813" indent="-404813" algn="just">
              <a:buClrTx/>
              <a:buSzPct val="100000"/>
              <a:buFont typeface="Arial" pitchFamily="34" charset="0"/>
              <a:buChar char="•"/>
            </a:pPr>
            <a:r>
              <a:rPr lang="en-US" sz="2000" b="1" dirty="0" smtClean="0">
                <a:solidFill>
                  <a:schemeClr val="tx1"/>
                </a:solidFill>
                <a:latin typeface="Verdana" pitchFamily="34" charset="0"/>
                <a:ea typeface="Verdana" pitchFamily="34" charset="0"/>
                <a:cs typeface="Verdana" pitchFamily="34" charset="0"/>
              </a:rPr>
              <a:t>EMPAHSIS OF MATTER</a:t>
            </a:r>
            <a:r>
              <a:rPr lang="en-US" sz="2000" dirty="0" smtClean="0">
                <a:solidFill>
                  <a:schemeClr val="tx1"/>
                </a:solidFill>
                <a:latin typeface="Verdana" pitchFamily="34" charset="0"/>
                <a:ea typeface="Verdana" pitchFamily="34" charset="0"/>
                <a:cs typeface="Verdana" pitchFamily="34" charset="0"/>
              </a:rPr>
              <a:t> – Matter </a:t>
            </a:r>
            <a:r>
              <a:rPr lang="en-US" sz="2000" b="1" dirty="0" smtClean="0">
                <a:solidFill>
                  <a:schemeClr val="tx1"/>
                </a:solidFill>
                <a:latin typeface="Verdana" pitchFamily="34" charset="0"/>
                <a:ea typeface="Verdana" pitchFamily="34" charset="0"/>
                <a:cs typeface="Verdana" pitchFamily="34" charset="0"/>
              </a:rPr>
              <a:t>disclosed</a:t>
            </a:r>
            <a:r>
              <a:rPr lang="en-US" sz="2000" dirty="0" smtClean="0">
                <a:solidFill>
                  <a:schemeClr val="tx1"/>
                </a:solidFill>
                <a:latin typeface="Verdana" pitchFamily="34" charset="0"/>
                <a:ea typeface="Verdana" pitchFamily="34" charset="0"/>
                <a:cs typeface="Verdana" pitchFamily="34" charset="0"/>
              </a:rPr>
              <a:t> in financial statements</a:t>
            </a:r>
          </a:p>
          <a:p>
            <a:pPr marL="404813" indent="-404813" algn="just">
              <a:buClrTx/>
              <a:buSzPct val="100000"/>
            </a:pPr>
            <a:endParaRPr lang="en-US" sz="2000" dirty="0" smtClean="0">
              <a:solidFill>
                <a:schemeClr val="tx1"/>
              </a:solidFill>
              <a:latin typeface="Verdana" pitchFamily="34" charset="0"/>
              <a:ea typeface="Verdana" pitchFamily="34" charset="0"/>
              <a:cs typeface="Verdana" pitchFamily="34" charset="0"/>
            </a:endParaRPr>
          </a:p>
          <a:p>
            <a:pPr marL="404813" indent="-404813" algn="just">
              <a:buClrTx/>
              <a:buSzPct val="100000"/>
              <a:buFont typeface="Arial" pitchFamily="34" charset="0"/>
              <a:buChar char="•"/>
            </a:pPr>
            <a:r>
              <a:rPr lang="en-US" sz="2000" b="1" dirty="0" smtClean="0">
                <a:solidFill>
                  <a:schemeClr val="tx1"/>
                </a:solidFill>
                <a:latin typeface="Verdana" pitchFamily="34" charset="0"/>
                <a:ea typeface="Verdana" pitchFamily="34" charset="0"/>
                <a:cs typeface="Verdana" pitchFamily="34" charset="0"/>
              </a:rPr>
              <a:t>OTHER MATTER</a:t>
            </a:r>
            <a:r>
              <a:rPr lang="en-US" sz="2000" dirty="0" smtClean="0">
                <a:solidFill>
                  <a:schemeClr val="tx1"/>
                </a:solidFill>
                <a:latin typeface="Verdana" pitchFamily="34" charset="0"/>
                <a:ea typeface="Verdana" pitchFamily="34" charset="0"/>
                <a:cs typeface="Verdana" pitchFamily="34" charset="0"/>
              </a:rPr>
              <a:t> – Matter </a:t>
            </a:r>
            <a:r>
              <a:rPr lang="en-US" sz="2000" b="1" dirty="0" smtClean="0">
                <a:solidFill>
                  <a:schemeClr val="tx1"/>
                </a:solidFill>
                <a:latin typeface="Verdana" pitchFamily="34" charset="0"/>
                <a:ea typeface="Verdana" pitchFamily="34" charset="0"/>
                <a:cs typeface="Verdana" pitchFamily="34" charset="0"/>
              </a:rPr>
              <a:t>not disclosed</a:t>
            </a:r>
            <a:r>
              <a:rPr lang="en-US" sz="2000" dirty="0" smtClean="0">
                <a:solidFill>
                  <a:schemeClr val="tx1"/>
                </a:solidFill>
                <a:latin typeface="Verdana" pitchFamily="34" charset="0"/>
                <a:ea typeface="Verdana" pitchFamily="34" charset="0"/>
                <a:cs typeface="Verdana" pitchFamily="34" charset="0"/>
              </a:rPr>
              <a:t> in financial statements</a:t>
            </a:r>
          </a:p>
          <a:p>
            <a:pPr marL="365760" indent="-283464">
              <a:lnSpc>
                <a:spcPct val="170000"/>
              </a:lnSpc>
            </a:pPr>
            <a:endParaRPr lang="en-US" sz="3300" dirty="0" smtClean="0">
              <a:solidFill>
                <a:schemeClr val="tx1"/>
              </a:solidFill>
              <a:latin typeface="Verdana" pitchFamily="34" charset="0"/>
              <a:ea typeface="Verdana" pitchFamily="34" charset="0"/>
              <a:cs typeface="Verdana" pitchFamily="34" charset="0"/>
            </a:endParaRPr>
          </a:p>
          <a:p>
            <a:pPr algn="ctr">
              <a:lnSpc>
                <a:spcPct val="150000"/>
              </a:lnSpc>
            </a:pPr>
            <a:endParaRPr lang="en-US" sz="3200" dirty="0" smtClean="0">
              <a:solidFill>
                <a:schemeClr val="tx1"/>
              </a:solidFill>
              <a:latin typeface="Verdana" pitchFamily="34" charset="0"/>
              <a:ea typeface="Verdana" pitchFamily="34" charset="0"/>
              <a:cs typeface="Verdana" pitchFamily="34" charset="0"/>
            </a:endParaRPr>
          </a:p>
          <a:p>
            <a:pPr algn="l">
              <a:lnSpc>
                <a:spcPct val="150000"/>
              </a:lnSpc>
              <a:buFont typeface="Arial" pitchFamily="34" charset="0"/>
              <a:buChar char="•"/>
            </a:pPr>
            <a:endParaRPr lang="en-US" sz="2400" dirty="0">
              <a:solidFill>
                <a:schemeClr val="tx1"/>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981200"/>
            <a:ext cx="7406640" cy="1472184"/>
          </a:xfrm>
        </p:spPr>
        <p:txBody>
          <a:bodyPr>
            <a:normAutofit/>
          </a:bodyPr>
          <a:lstStyle/>
          <a:p>
            <a:pPr algn="ctr"/>
            <a:r>
              <a:rPr lang="en-US" sz="3600" b="1" dirty="0" smtClean="0">
                <a:solidFill>
                  <a:schemeClr val="tx1"/>
                </a:solidFill>
                <a:latin typeface="Verdana" pitchFamily="34" charset="0"/>
                <a:ea typeface="Verdana" pitchFamily="34" charset="0"/>
                <a:cs typeface="Verdana" pitchFamily="34" charset="0"/>
              </a:rPr>
              <a:t>THANK YOU</a:t>
            </a:r>
            <a:endParaRPr lang="en-US" sz="3600" b="1" dirty="0">
              <a:solidFill>
                <a:schemeClr val="tx1"/>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133600"/>
            <a:ext cx="7421880" cy="1371600"/>
          </a:xfrm>
        </p:spPr>
        <p:txBody>
          <a:bodyPr>
            <a:noAutofit/>
          </a:bodyPr>
          <a:lstStyle/>
          <a:p>
            <a:pPr marL="514350" indent="-514350" algn="just">
              <a:lnSpc>
                <a:spcPct val="150000"/>
              </a:lnSpc>
              <a:buNone/>
            </a:pPr>
            <a:endParaRPr lang="en-US" sz="2800" dirty="0" smtClean="0">
              <a:latin typeface="Verdana" pitchFamily="34" charset="0"/>
              <a:ea typeface="Verdana" pitchFamily="34" charset="0"/>
              <a:cs typeface="Verdana" pitchFamily="34" charset="0"/>
            </a:endParaRPr>
          </a:p>
          <a:p>
            <a:pPr marL="514350" indent="-514350" algn="ctr">
              <a:lnSpc>
                <a:spcPct val="150000"/>
              </a:lnSpc>
              <a:buNone/>
            </a:pPr>
            <a:endParaRPr lang="en-US" sz="2800" dirty="0" smtClean="0">
              <a:latin typeface="Verdana" pitchFamily="34" charset="0"/>
              <a:ea typeface="Verdana" pitchFamily="34" charset="0"/>
              <a:cs typeface="Verdana" pitchFamily="34" charset="0"/>
            </a:endParaRPr>
          </a:p>
          <a:p>
            <a:pPr marL="514350" indent="-514350" algn="ctr">
              <a:lnSpc>
                <a:spcPct val="150000"/>
              </a:lnSpc>
              <a:buNone/>
            </a:pPr>
            <a:endParaRPr lang="en-US" sz="2800" dirty="0" smtClean="0">
              <a:latin typeface="Verdana" pitchFamily="34" charset="0"/>
              <a:ea typeface="Verdana" pitchFamily="34" charset="0"/>
              <a:cs typeface="Verdana" pitchFamily="34" charset="0"/>
            </a:endParaRPr>
          </a:p>
          <a:p>
            <a:pPr marL="514350" indent="-514350" algn="ctr">
              <a:lnSpc>
                <a:spcPct val="150000"/>
              </a:lnSpc>
              <a:buNone/>
            </a:pPr>
            <a:endParaRPr lang="en-US" sz="2800" dirty="0" smtClean="0">
              <a:latin typeface="Verdana" pitchFamily="34" charset="0"/>
              <a:ea typeface="Verdana" pitchFamily="34" charset="0"/>
              <a:cs typeface="Verdana" pitchFamily="34" charset="0"/>
            </a:endParaRPr>
          </a:p>
          <a:p>
            <a:pPr>
              <a:lnSpc>
                <a:spcPct val="150000"/>
              </a:lnSpc>
              <a:buNone/>
            </a:pPr>
            <a:endParaRPr lang="en-US" sz="2800" dirty="0"/>
          </a:p>
        </p:txBody>
      </p:sp>
      <p:sp>
        <p:nvSpPr>
          <p:cNvPr id="4" name="Title 1"/>
          <p:cNvSpPr txBox="1">
            <a:spLocks/>
          </p:cNvSpPr>
          <p:nvPr/>
        </p:nvSpPr>
        <p:spPr>
          <a:xfrm>
            <a:off x="1143000" y="1143000"/>
            <a:ext cx="7696200" cy="4343400"/>
          </a:xfrm>
          <a:prstGeom prst="rect">
            <a:avLst/>
          </a:prstGeom>
        </p:spPr>
        <p:txBody>
          <a:bodyPr anchor="ctr">
            <a:normAutofit fontScale="45000" lnSpcReduction="20000"/>
          </a:bodyPr>
          <a:lstStyle/>
          <a:p>
            <a:endParaRPr lang="en-US" sz="4000" b="1" dirty="0" smtClean="0">
              <a:latin typeface="Verdana" pitchFamily="34" charset="0"/>
              <a:ea typeface="Verdana" pitchFamily="34" charset="0"/>
              <a:cs typeface="Verdana" pitchFamily="34" charset="0"/>
            </a:endParaRPr>
          </a:p>
          <a:p>
            <a:endParaRPr lang="en-US" sz="4000" b="1" dirty="0" smtClean="0">
              <a:latin typeface="Verdana" pitchFamily="34" charset="0"/>
              <a:ea typeface="Verdana" pitchFamily="34" charset="0"/>
              <a:cs typeface="Verdana" pitchFamily="34" charset="0"/>
            </a:endParaRPr>
          </a:p>
          <a:p>
            <a:r>
              <a:rPr lang="en-US" sz="4000" b="1" dirty="0" smtClean="0">
                <a:latin typeface="Verdana" pitchFamily="34" charset="0"/>
                <a:ea typeface="Verdana" pitchFamily="34" charset="0"/>
                <a:cs typeface="Verdana" pitchFamily="34" charset="0"/>
              </a:rPr>
              <a:t>Example:</a:t>
            </a:r>
            <a:endParaRPr lang="en-US" sz="4000" dirty="0" smtClean="0">
              <a:latin typeface="Verdana" pitchFamily="34" charset="0"/>
              <a:ea typeface="Verdana" pitchFamily="34" charset="0"/>
              <a:cs typeface="Verdana" pitchFamily="34" charset="0"/>
            </a:endParaRPr>
          </a:p>
          <a:p>
            <a:endParaRPr lang="en-US" sz="4000" b="1" dirty="0" smtClean="0">
              <a:latin typeface="Verdana" pitchFamily="34" charset="0"/>
              <a:ea typeface="Verdana" pitchFamily="34" charset="0"/>
              <a:cs typeface="Verdana" pitchFamily="34" charset="0"/>
            </a:endParaRPr>
          </a:p>
          <a:p>
            <a:endParaRPr lang="en-US" sz="4000" dirty="0" smtClean="0">
              <a:latin typeface="Verdana" pitchFamily="34" charset="0"/>
              <a:ea typeface="Verdana" pitchFamily="34" charset="0"/>
              <a:cs typeface="Verdana" pitchFamily="34" charset="0"/>
            </a:endParaRPr>
          </a:p>
          <a:p>
            <a:r>
              <a:rPr lang="en-US" sz="4000" b="1" dirty="0" smtClean="0">
                <a:latin typeface="Verdana" pitchFamily="34" charset="0"/>
                <a:ea typeface="Verdana" pitchFamily="34" charset="0"/>
                <a:cs typeface="Verdana" pitchFamily="34" charset="0"/>
              </a:rPr>
              <a:t>(should be given after opinion paragraph)</a:t>
            </a:r>
          </a:p>
          <a:p>
            <a:pPr algn="just">
              <a:lnSpc>
                <a:spcPct val="170000"/>
              </a:lnSpc>
            </a:pPr>
            <a:endParaRPr lang="en-US" sz="4000" b="1" dirty="0" smtClean="0">
              <a:latin typeface="Verdana" pitchFamily="34" charset="0"/>
              <a:ea typeface="Verdana" pitchFamily="34" charset="0"/>
              <a:cs typeface="Verdana" pitchFamily="34" charset="0"/>
            </a:endParaRPr>
          </a:p>
          <a:p>
            <a:pPr algn="just">
              <a:lnSpc>
                <a:spcPct val="170000"/>
              </a:lnSpc>
            </a:pPr>
            <a:r>
              <a:rPr lang="en-US" sz="4000" b="1" dirty="0" smtClean="0">
                <a:latin typeface="Verdana" pitchFamily="34" charset="0"/>
                <a:ea typeface="Verdana" pitchFamily="34" charset="0"/>
                <a:cs typeface="Verdana" pitchFamily="34" charset="0"/>
              </a:rPr>
              <a:t>Emphasis of Matter:</a:t>
            </a:r>
          </a:p>
          <a:p>
            <a:pPr algn="just">
              <a:lnSpc>
                <a:spcPct val="170000"/>
              </a:lnSpc>
            </a:pPr>
            <a:r>
              <a:rPr lang="en-US" sz="4000" dirty="0" smtClean="0">
                <a:latin typeface="Verdana" pitchFamily="34" charset="0"/>
                <a:ea typeface="Verdana" pitchFamily="34" charset="0"/>
                <a:cs typeface="Verdana" pitchFamily="34" charset="0"/>
              </a:rPr>
              <a:t>We draw attention to Note No. 27(b) to the financial statements which describe the change in method of depreciation followed by the company from Written down value method to Straight line method. Our opinion is</a:t>
            </a:r>
            <a:r>
              <a:rPr lang="en-US" sz="4000" b="1" dirty="0" smtClean="0">
                <a:solidFill>
                  <a:srgbClr val="FF0000"/>
                </a:solidFill>
                <a:latin typeface="Verdana" pitchFamily="34" charset="0"/>
                <a:ea typeface="Verdana" pitchFamily="34" charset="0"/>
                <a:cs typeface="Verdana" pitchFamily="34" charset="0"/>
              </a:rPr>
              <a:t> </a:t>
            </a:r>
            <a:r>
              <a:rPr lang="en-US" sz="4000" b="1" dirty="0" smtClean="0">
                <a:latin typeface="Verdana" pitchFamily="34" charset="0"/>
                <a:ea typeface="Verdana" pitchFamily="34" charset="0"/>
                <a:cs typeface="Verdana" pitchFamily="34" charset="0"/>
              </a:rPr>
              <a:t>not qualified</a:t>
            </a:r>
            <a:r>
              <a:rPr lang="en-US" sz="4000" dirty="0" smtClean="0">
                <a:solidFill>
                  <a:srgbClr val="00B050"/>
                </a:solidFill>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in respect of this matter.</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80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09600"/>
            <a:ext cx="7696200" cy="5715000"/>
          </a:xfrm>
        </p:spPr>
        <p:txBody>
          <a:bodyPr>
            <a:normAutofit/>
          </a:bodyPr>
          <a:lstStyle/>
          <a:p>
            <a:pPr>
              <a:buNone/>
            </a:pPr>
            <a:r>
              <a:rPr lang="en-US" sz="1800" b="1" dirty="0" smtClean="0">
                <a:latin typeface="Verdana" pitchFamily="34" charset="0"/>
                <a:ea typeface="Verdana" pitchFamily="34" charset="0"/>
                <a:cs typeface="Verdana" pitchFamily="34" charset="0"/>
              </a:rPr>
              <a:t>Example:</a:t>
            </a:r>
            <a:endParaRPr lang="en-US" sz="1800" dirty="0" smtClean="0">
              <a:latin typeface="Verdana" pitchFamily="34" charset="0"/>
              <a:ea typeface="Verdana" pitchFamily="34" charset="0"/>
              <a:cs typeface="Verdana" pitchFamily="34" charset="0"/>
            </a:endParaRPr>
          </a:p>
          <a:p>
            <a:pPr>
              <a:buNone/>
            </a:pPr>
            <a:r>
              <a:rPr lang="en-US" sz="1800" b="1" dirty="0" smtClean="0">
                <a:latin typeface="Verdana" pitchFamily="34" charset="0"/>
                <a:ea typeface="Verdana" pitchFamily="34" charset="0"/>
                <a:cs typeface="Verdana" pitchFamily="34" charset="0"/>
              </a:rPr>
              <a:t>(should be given after opinion paragraph)</a:t>
            </a:r>
          </a:p>
          <a:p>
            <a:pPr>
              <a:buNone/>
            </a:pPr>
            <a:endParaRPr lang="en-US" sz="2400" b="1" dirty="0" smtClean="0">
              <a:solidFill>
                <a:srgbClr val="00B050"/>
              </a:solidFill>
              <a:latin typeface="Verdana" pitchFamily="34" charset="0"/>
              <a:ea typeface="Verdana" pitchFamily="34" charset="0"/>
              <a:cs typeface="Verdana" pitchFamily="34" charset="0"/>
            </a:endParaRPr>
          </a:p>
          <a:p>
            <a:pPr>
              <a:buNone/>
            </a:pPr>
            <a:r>
              <a:rPr lang="en-US" sz="2400" b="1" dirty="0" smtClean="0">
                <a:latin typeface="Verdana" pitchFamily="34" charset="0"/>
                <a:ea typeface="Verdana" pitchFamily="34" charset="0"/>
                <a:cs typeface="Verdana" pitchFamily="34" charset="0"/>
              </a:rPr>
              <a:t>Other Matter:</a:t>
            </a:r>
            <a:endParaRPr lang="en-US" sz="2400" dirty="0" smtClean="0">
              <a:latin typeface="Verdana" pitchFamily="34" charset="0"/>
              <a:ea typeface="Verdana" pitchFamily="34" charset="0"/>
              <a:cs typeface="Verdana" pitchFamily="34" charset="0"/>
            </a:endParaRPr>
          </a:p>
          <a:p>
            <a:pPr marL="60325" indent="22225" algn="just">
              <a:lnSpc>
                <a:spcPct val="150000"/>
              </a:lnSpc>
              <a:spcBef>
                <a:spcPts val="0"/>
              </a:spcBef>
              <a:buNone/>
            </a:pPr>
            <a:r>
              <a:rPr lang="en-US" sz="1800" dirty="0" smtClean="0">
                <a:latin typeface="Verdana" pitchFamily="34" charset="0"/>
                <a:ea typeface="Verdana" pitchFamily="34" charset="0"/>
                <a:cs typeface="Verdana" pitchFamily="34" charset="0"/>
              </a:rPr>
              <a:t>We did not audit the financial statements of the subsidiaries, whose financial statements reflect total assets of Rs.2,813.38 </a:t>
            </a:r>
            <a:r>
              <a:rPr lang="en-US" sz="1800" dirty="0" err="1" smtClean="0">
                <a:latin typeface="Verdana" pitchFamily="34" charset="0"/>
                <a:ea typeface="Verdana" pitchFamily="34" charset="0"/>
                <a:cs typeface="Verdana" pitchFamily="34" charset="0"/>
              </a:rPr>
              <a:t>lacs</a:t>
            </a:r>
            <a:r>
              <a:rPr lang="en-US" sz="1800" dirty="0" smtClean="0">
                <a:latin typeface="Verdana" pitchFamily="34" charset="0"/>
                <a:ea typeface="Verdana" pitchFamily="34" charset="0"/>
                <a:cs typeface="Verdana" pitchFamily="34" charset="0"/>
              </a:rPr>
              <a:t> as at 31</a:t>
            </a:r>
            <a:r>
              <a:rPr lang="en-US" sz="1800" baseline="30000" dirty="0" smtClean="0">
                <a:latin typeface="Verdana" pitchFamily="34" charset="0"/>
                <a:ea typeface="Verdana" pitchFamily="34" charset="0"/>
                <a:cs typeface="Verdana" pitchFamily="34" charset="0"/>
              </a:rPr>
              <a:t>ST</a:t>
            </a:r>
            <a:r>
              <a:rPr lang="en-US" sz="1800" dirty="0" smtClean="0">
                <a:latin typeface="Verdana" pitchFamily="34" charset="0"/>
                <a:ea typeface="Verdana" pitchFamily="34" charset="0"/>
                <a:cs typeface="Verdana" pitchFamily="34" charset="0"/>
              </a:rPr>
              <a:t> March 2012, total net profit of Rs.317.78 </a:t>
            </a:r>
            <a:r>
              <a:rPr lang="en-US" sz="1800" dirty="0" err="1" smtClean="0">
                <a:latin typeface="Verdana" pitchFamily="34" charset="0"/>
                <a:ea typeface="Verdana" pitchFamily="34" charset="0"/>
                <a:cs typeface="Verdana" pitchFamily="34" charset="0"/>
              </a:rPr>
              <a:t>Lacs</a:t>
            </a:r>
            <a:r>
              <a:rPr lang="en-US" sz="1800" dirty="0" smtClean="0">
                <a:latin typeface="Verdana" pitchFamily="34" charset="0"/>
                <a:ea typeface="Verdana" pitchFamily="34" charset="0"/>
                <a:cs typeface="Verdana" pitchFamily="34" charset="0"/>
              </a:rPr>
              <a:t> and net cash outflows amounting to Rs. 5,695.04 </a:t>
            </a:r>
            <a:r>
              <a:rPr lang="en-US" sz="1800" dirty="0" err="1" smtClean="0">
                <a:latin typeface="Verdana" pitchFamily="34" charset="0"/>
                <a:ea typeface="Verdana" pitchFamily="34" charset="0"/>
                <a:cs typeface="Verdana" pitchFamily="34" charset="0"/>
              </a:rPr>
              <a:t>Lacs</a:t>
            </a:r>
            <a:r>
              <a:rPr lang="en-US" sz="1800" dirty="0" smtClean="0">
                <a:latin typeface="Verdana" pitchFamily="34" charset="0"/>
                <a:ea typeface="Verdana" pitchFamily="34" charset="0"/>
                <a:cs typeface="Verdana" pitchFamily="34" charset="0"/>
              </a:rPr>
              <a:t> for the year then ended. These financial statements have been audited by other auditors, whose reports have been furnished to us, and our opinion is based solely on the reports of the other auditors. Our opinion is </a:t>
            </a:r>
            <a:r>
              <a:rPr lang="en-US" sz="1800" b="1" dirty="0" smtClean="0">
                <a:latin typeface="Verdana" pitchFamily="34" charset="0"/>
                <a:ea typeface="Verdana" pitchFamily="34" charset="0"/>
                <a:cs typeface="Verdana" pitchFamily="34" charset="0"/>
              </a:rPr>
              <a:t>not qualified</a:t>
            </a:r>
            <a:r>
              <a:rPr lang="en-US" sz="1800" dirty="0" smtClean="0">
                <a:latin typeface="Verdana" pitchFamily="34" charset="0"/>
                <a:ea typeface="Verdana" pitchFamily="34" charset="0"/>
                <a:cs typeface="Verdana" pitchFamily="34" charset="0"/>
              </a:rPr>
              <a:t> in respect of this matter.</a:t>
            </a:r>
          </a:p>
          <a:p>
            <a:pPr algn="just"/>
            <a:endParaRPr lang="en-US" dirty="0">
              <a:latin typeface="Verdana" pitchFamily="34" charset="0"/>
              <a:ea typeface="Verdana" pitchFamily="34" charset="0"/>
              <a:cs typeface="Verdana" pitchFamily="34" charset="0"/>
            </a:endParaRPr>
          </a:p>
        </p:txBody>
      </p:sp>
      <p:sp>
        <p:nvSpPr>
          <p:cNvPr id="4" name="Title 1"/>
          <p:cNvSpPr txBox="1">
            <a:spLocks/>
          </p:cNvSpPr>
          <p:nvPr/>
        </p:nvSpPr>
        <p:spPr>
          <a:xfrm>
            <a:off x="1143000" y="609600"/>
            <a:ext cx="7620000" cy="5638800"/>
          </a:xfrm>
          <a:prstGeom prst="rect">
            <a:avLst/>
          </a:prstGeom>
        </p:spPr>
        <p:txBody>
          <a:bodyPr anchor="ctr">
            <a:noAutofit/>
          </a:bodyPr>
          <a:lstStyle/>
          <a:p>
            <a:endParaRPr lang="en-US" sz="1050" dirty="0" smtClean="0">
              <a:latin typeface="Verdana" pitchFamily="34" charset="0"/>
              <a:ea typeface="Verdana" pitchFamily="34" charset="0"/>
              <a:cs typeface="Verdana"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105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7543800" cy="1143000"/>
          </a:xfrm>
        </p:spPr>
        <p:txBody>
          <a:bodyPr>
            <a:normAutofit/>
          </a:bodyPr>
          <a:lstStyle/>
          <a:p>
            <a:pPr algn="ctr"/>
            <a:r>
              <a:rPr lang="en-US" sz="4000" b="1" dirty="0" smtClean="0">
                <a:solidFill>
                  <a:schemeClr val="tx1"/>
                </a:solidFill>
                <a:latin typeface="Verdana" pitchFamily="34" charset="0"/>
                <a:ea typeface="Verdana" pitchFamily="34" charset="0"/>
                <a:cs typeface="Verdana" pitchFamily="34" charset="0"/>
              </a:rPr>
              <a:t>CARO</a:t>
            </a:r>
            <a:endParaRPr lang="en-US" sz="4000" b="1" dirty="0">
              <a:solidFill>
                <a:schemeClr val="tx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1371600" y="2133600"/>
            <a:ext cx="7315200" cy="3352800"/>
          </a:xfrm>
        </p:spPr>
        <p:txBody>
          <a:bodyPr>
            <a:normAutofit/>
          </a:bodyPr>
          <a:lstStyle/>
          <a:p>
            <a:pPr algn="just">
              <a:lnSpc>
                <a:spcPct val="150000"/>
              </a:lnSpc>
              <a:buClr>
                <a:schemeClr val="tx1"/>
              </a:buClr>
              <a:buSzPct val="100000"/>
            </a:pPr>
            <a:r>
              <a:rPr lang="en-US" sz="2000" dirty="0" smtClean="0">
                <a:latin typeface="Verdana" pitchFamily="34" charset="0"/>
                <a:ea typeface="Verdana" pitchFamily="34" charset="0"/>
                <a:cs typeface="Verdana" pitchFamily="34" charset="0"/>
              </a:rPr>
              <a:t>Confirm the applicability of CARO</a:t>
            </a:r>
          </a:p>
          <a:p>
            <a:pPr algn="just">
              <a:lnSpc>
                <a:spcPct val="150000"/>
              </a:lnSpc>
              <a:buClr>
                <a:schemeClr val="tx1"/>
              </a:buClr>
              <a:buSzPct val="100000"/>
            </a:pPr>
            <a:r>
              <a:rPr lang="en-US" sz="2000" dirty="0" smtClean="0">
                <a:latin typeface="Verdana" pitchFamily="34" charset="0"/>
                <a:ea typeface="Verdana" pitchFamily="34" charset="0"/>
                <a:cs typeface="Verdana" pitchFamily="34" charset="0"/>
              </a:rPr>
              <a:t>Specify all 21 points</a:t>
            </a:r>
          </a:p>
          <a:p>
            <a:pPr algn="just">
              <a:lnSpc>
                <a:spcPct val="150000"/>
              </a:lnSpc>
              <a:buClr>
                <a:schemeClr val="tx1"/>
              </a:buClr>
              <a:buSzPct val="100000"/>
            </a:pPr>
            <a:r>
              <a:rPr lang="en-US" sz="2000" dirty="0" smtClean="0">
                <a:latin typeface="Verdana" pitchFamily="34" charset="0"/>
                <a:ea typeface="Verdana" pitchFamily="34" charset="0"/>
                <a:cs typeface="Verdana" pitchFamily="34" charset="0"/>
              </a:rPr>
              <a:t>Correlate with </a:t>
            </a:r>
          </a:p>
          <a:p>
            <a:pPr marL="365125" indent="384175" algn="just">
              <a:lnSpc>
                <a:spcPct val="150000"/>
              </a:lnSpc>
              <a:buClr>
                <a:schemeClr val="tx1"/>
              </a:buClr>
              <a:buSzPct val="100000"/>
              <a:buFontTx/>
              <a:buChar char="-"/>
            </a:pPr>
            <a:r>
              <a:rPr lang="en-US" sz="2000" dirty="0" smtClean="0">
                <a:latin typeface="Verdana" pitchFamily="34" charset="0"/>
                <a:ea typeface="Verdana" pitchFamily="34" charset="0"/>
                <a:cs typeface="Verdana" pitchFamily="34" charset="0"/>
              </a:rPr>
              <a:t>Other CARO Points Ex. 301 Register</a:t>
            </a:r>
          </a:p>
          <a:p>
            <a:pPr marL="749300" indent="-404813" algn="just">
              <a:buClr>
                <a:schemeClr val="tx1"/>
              </a:buClr>
              <a:buSzPct val="100000"/>
              <a:buFontTx/>
              <a:buChar char="-"/>
            </a:pPr>
            <a:r>
              <a:rPr lang="en-US" sz="2000" dirty="0" smtClean="0">
                <a:latin typeface="Verdana" pitchFamily="34" charset="0"/>
                <a:ea typeface="Verdana" pitchFamily="34" charset="0"/>
                <a:cs typeface="Verdana" pitchFamily="34" charset="0"/>
              </a:rPr>
              <a:t>Notes to Accounts Ex. Related party Disclosure, Provisions, Contingent liability </a:t>
            </a:r>
            <a:r>
              <a:rPr lang="en-US" sz="2000" dirty="0" err="1" smtClean="0">
                <a:latin typeface="Verdana" pitchFamily="34" charset="0"/>
                <a:ea typeface="Verdana" pitchFamily="34" charset="0"/>
                <a:cs typeface="Verdana" pitchFamily="34" charset="0"/>
              </a:rPr>
              <a:t>e.t.c</a:t>
            </a:r>
            <a:endParaRPr lang="en-US" sz="2000" dirty="0" smtClean="0">
              <a:latin typeface="Verdana" pitchFamily="34" charset="0"/>
              <a:ea typeface="Verdana" pitchFamily="34" charset="0"/>
              <a:cs typeface="Verdana" pitchFamily="34" charset="0"/>
            </a:endParaRPr>
          </a:p>
          <a:p>
            <a:pPr>
              <a:lnSpc>
                <a:spcPct val="150000"/>
              </a:lnSpc>
              <a:buClr>
                <a:schemeClr val="tx1"/>
              </a:buClr>
              <a:buSzPct val="100000"/>
              <a:buNone/>
            </a:pPr>
            <a:endParaRPr lang="en-US" sz="20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543800" cy="990600"/>
          </a:xfrm>
        </p:spPr>
        <p:txBody>
          <a:bodyPr>
            <a:normAutofit/>
          </a:bodyPr>
          <a:lstStyle/>
          <a:p>
            <a:pPr algn="just"/>
            <a:r>
              <a:rPr lang="en-US" sz="2400" b="1" dirty="0" smtClean="0">
                <a:solidFill>
                  <a:schemeClr val="tx1"/>
                </a:solidFill>
                <a:latin typeface="Verdana" pitchFamily="34" charset="0"/>
                <a:ea typeface="Verdana" pitchFamily="34" charset="0"/>
                <a:cs typeface="Verdana" pitchFamily="34" charset="0"/>
              </a:rPr>
              <a:t>Some of the clauses of CARO:</a:t>
            </a:r>
            <a:endParaRPr lang="en-US" sz="2400" b="1" dirty="0">
              <a:solidFill>
                <a:schemeClr val="tx1"/>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1066800" y="1524000"/>
            <a:ext cx="7848600" cy="4191000"/>
          </a:xfrm>
        </p:spPr>
        <p:txBody>
          <a:bodyPr>
            <a:normAutofit/>
          </a:bodyPr>
          <a:lstStyle/>
          <a:p>
            <a:pPr marL="1079500" indent="-1079500" algn="just">
              <a:buNone/>
            </a:pPr>
            <a:r>
              <a:rPr lang="en-US" sz="1800" dirty="0" smtClean="0">
                <a:latin typeface="Verdana" pitchFamily="34" charset="0"/>
                <a:ea typeface="Verdana" pitchFamily="34" charset="0"/>
                <a:cs typeface="Verdana" pitchFamily="34" charset="0"/>
              </a:rPr>
              <a:t>(ix)</a:t>
            </a:r>
          </a:p>
          <a:p>
            <a:pPr marL="404813" indent="-404813" algn="just">
              <a:buNone/>
            </a:pPr>
            <a:r>
              <a:rPr lang="en-US" sz="1800" dirty="0" smtClean="0">
                <a:latin typeface="Verdana" pitchFamily="34" charset="0"/>
                <a:ea typeface="Verdana" pitchFamily="34" charset="0"/>
                <a:cs typeface="Verdana" pitchFamily="34" charset="0"/>
              </a:rPr>
              <a:t>(a) any </a:t>
            </a:r>
            <a:r>
              <a:rPr lang="en-US" sz="1800" b="1" dirty="0" smtClean="0">
                <a:latin typeface="Verdana" pitchFamily="34" charset="0"/>
                <a:ea typeface="Verdana" pitchFamily="34" charset="0"/>
                <a:cs typeface="Verdana" pitchFamily="34" charset="0"/>
              </a:rPr>
              <a:t>undisputed</a:t>
            </a:r>
            <a:r>
              <a:rPr lang="en-US" sz="1800" dirty="0" smtClean="0">
                <a:latin typeface="Verdana" pitchFamily="34" charset="0"/>
                <a:ea typeface="Verdana" pitchFamily="34" charset="0"/>
                <a:cs typeface="Verdana" pitchFamily="34" charset="0"/>
              </a:rPr>
              <a:t> statutory dues outstanding for 6 months </a:t>
            </a:r>
            <a:r>
              <a:rPr lang="en-US" sz="1800" b="1" dirty="0" smtClean="0">
                <a:latin typeface="Verdana" pitchFamily="34" charset="0"/>
                <a:ea typeface="Verdana" pitchFamily="34" charset="0"/>
                <a:cs typeface="Verdana" pitchFamily="34" charset="0"/>
              </a:rPr>
              <a:t>(all statutes)</a:t>
            </a:r>
          </a:p>
          <a:p>
            <a:pPr algn="just">
              <a:buNone/>
            </a:pPr>
            <a:endParaRPr lang="en-US" sz="1800" dirty="0" smtClean="0">
              <a:latin typeface="Verdana" pitchFamily="34" charset="0"/>
              <a:ea typeface="Verdana" pitchFamily="34" charset="0"/>
              <a:cs typeface="Verdana" pitchFamily="34" charset="0"/>
            </a:endParaRPr>
          </a:p>
          <a:p>
            <a:pPr marL="465138" indent="-465138" algn="just">
              <a:buNone/>
            </a:pPr>
            <a:r>
              <a:rPr lang="en-US" sz="1800" dirty="0" smtClean="0">
                <a:latin typeface="Verdana" pitchFamily="34" charset="0"/>
                <a:ea typeface="Verdana" pitchFamily="34" charset="0"/>
                <a:cs typeface="Verdana" pitchFamily="34" charset="0"/>
              </a:rPr>
              <a:t>(b) outstanding </a:t>
            </a:r>
            <a:r>
              <a:rPr lang="en-US" sz="1800" b="1" dirty="0" smtClean="0">
                <a:latin typeface="Verdana" pitchFamily="34" charset="0"/>
                <a:ea typeface="Verdana" pitchFamily="34" charset="0"/>
                <a:cs typeface="Verdana" pitchFamily="34" charset="0"/>
              </a:rPr>
              <a:t>disputed</a:t>
            </a:r>
            <a:r>
              <a:rPr lang="en-US" sz="1800" dirty="0" smtClean="0">
                <a:latin typeface="Verdana" pitchFamily="34" charset="0"/>
                <a:ea typeface="Verdana" pitchFamily="34" charset="0"/>
                <a:cs typeface="Verdana" pitchFamily="34" charset="0"/>
              </a:rPr>
              <a:t> statutory dues – </a:t>
            </a:r>
            <a:r>
              <a:rPr lang="en-US" sz="1800" b="1" dirty="0" smtClean="0">
                <a:latin typeface="Verdana" pitchFamily="34" charset="0"/>
                <a:ea typeface="Verdana" pitchFamily="34" charset="0"/>
                <a:cs typeface="Verdana" pitchFamily="34" charset="0"/>
              </a:rPr>
              <a:t>(Direct &amp; Indirect Taxes)</a:t>
            </a:r>
          </a:p>
          <a:p>
            <a:pPr marL="509588" indent="-427038" algn="just">
              <a:buNone/>
            </a:pPr>
            <a:r>
              <a:rPr lang="en-US" sz="1800" dirty="0" smtClean="0">
                <a:latin typeface="Verdana" pitchFamily="34" charset="0"/>
                <a:ea typeface="Verdana" pitchFamily="34" charset="0"/>
                <a:cs typeface="Verdana" pitchFamily="34" charset="0"/>
              </a:rPr>
              <a:t> </a:t>
            </a:r>
          </a:p>
          <a:p>
            <a:pPr marL="365125" indent="-365125" algn="just">
              <a:buNone/>
            </a:pPr>
            <a:r>
              <a:rPr lang="en-US" sz="1800" dirty="0" smtClean="0">
                <a:latin typeface="Verdana" pitchFamily="34" charset="0"/>
                <a:ea typeface="Verdana" pitchFamily="34" charset="0"/>
                <a:cs typeface="Verdana" pitchFamily="34" charset="0"/>
              </a:rPr>
              <a:t>(xvii)</a:t>
            </a:r>
          </a:p>
          <a:p>
            <a:pPr marL="509588" indent="0" algn="just">
              <a:buNone/>
            </a:pPr>
            <a:r>
              <a:rPr lang="en-US" sz="1800" dirty="0" smtClean="0">
                <a:latin typeface="Verdana" pitchFamily="34" charset="0"/>
                <a:ea typeface="Verdana" pitchFamily="34" charset="0"/>
                <a:cs typeface="Verdana" pitchFamily="34" charset="0"/>
              </a:rPr>
              <a:t>Whether the funds raised on short-term basis have been used for long-term investment</a:t>
            </a:r>
          </a:p>
          <a:p>
            <a:pPr lvl="0" algn="just">
              <a:buNone/>
            </a:pPr>
            <a:r>
              <a:rPr lang="en-US" sz="1800" dirty="0" smtClean="0">
                <a:latin typeface="Verdana" pitchFamily="34" charset="0"/>
                <a:ea typeface="Verdana" pitchFamily="34" charset="0"/>
                <a:cs typeface="Verdana" pitchFamily="34" charset="0"/>
              </a:rPr>
              <a:t>		- </a:t>
            </a:r>
            <a:r>
              <a:rPr lang="en-US" sz="1800" b="1" dirty="0" smtClean="0">
                <a:latin typeface="Verdana" pitchFamily="34" charset="0"/>
                <a:ea typeface="Verdana" pitchFamily="34" charset="0"/>
                <a:cs typeface="Verdana" pitchFamily="34" charset="0"/>
              </a:rPr>
              <a:t>Negative working capital</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09600"/>
            <a:ext cx="7866888" cy="5638800"/>
          </a:xfrm>
        </p:spPr>
        <p:txBody>
          <a:bodyPr/>
          <a:lstStyle/>
          <a:p>
            <a:endParaRPr lang="en-US" dirty="0" smtClean="0"/>
          </a:p>
          <a:p>
            <a:pPr>
              <a:buNone/>
            </a:pPr>
            <a:endParaRPr lang="en-US" dirty="0" smtClean="0"/>
          </a:p>
          <a:p>
            <a:pPr marL="0" indent="0" algn="ctr">
              <a:buNone/>
            </a:pPr>
            <a:r>
              <a:rPr lang="en-US" sz="2800" b="1" dirty="0" smtClean="0">
                <a:latin typeface="Verdana" pitchFamily="34" charset="0"/>
                <a:ea typeface="Verdana" pitchFamily="34" charset="0"/>
                <a:cs typeface="Verdana" pitchFamily="34" charset="0"/>
              </a:rPr>
              <a:t>FINANCIAL REPORITNG REVIEW BOARD – FRRB</a:t>
            </a:r>
          </a:p>
          <a:p>
            <a:pPr marL="0" indent="0" algn="ctr">
              <a:buNone/>
            </a:pPr>
            <a:endParaRPr lang="en-US" sz="3600" b="1" dirty="0" smtClean="0">
              <a:latin typeface="Verdana" pitchFamily="34" charset="0"/>
              <a:ea typeface="Verdana" pitchFamily="34" charset="0"/>
              <a:cs typeface="Verdana" pitchFamily="34" charset="0"/>
            </a:endParaRPr>
          </a:p>
          <a:p>
            <a:pPr marL="0" indent="0" algn="ctr">
              <a:buNone/>
            </a:pPr>
            <a:r>
              <a:rPr lang="en-US" sz="2800" b="1" dirty="0" smtClean="0">
                <a:latin typeface="Verdana" pitchFamily="34" charset="0"/>
                <a:ea typeface="Verdana" pitchFamily="34" charset="0"/>
                <a:cs typeface="Verdana" pitchFamily="34" charset="0"/>
              </a:rPr>
              <a:t>ICAI PUBLICATION</a:t>
            </a:r>
          </a:p>
          <a:p>
            <a:pPr marL="0" indent="0" algn="ctr">
              <a:buNone/>
            </a:pPr>
            <a:r>
              <a:rPr lang="en-US" sz="2400" dirty="0" smtClean="0">
                <a:latin typeface="Verdana" pitchFamily="34" charset="0"/>
                <a:ea typeface="Verdana" pitchFamily="34" charset="0"/>
                <a:cs typeface="Verdana" pitchFamily="34" charset="0"/>
              </a:rPr>
              <a:t>A STUDY ON COMPLIANCE OF FINANCIAL REPORTING REQUIREMENTS</a:t>
            </a:r>
          </a:p>
          <a:p>
            <a:pPr marL="0" indent="0" algn="ctr">
              <a:buNone/>
            </a:pPr>
            <a:endParaRPr lang="en-US" sz="3600" b="1"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marL="0" indent="0" algn="ctr">
              <a:buNone/>
            </a:pPr>
            <a:r>
              <a:rPr lang="en-US" sz="2400" b="1" dirty="0" smtClean="0">
                <a:latin typeface="Verdana" pitchFamily="34" charset="0"/>
                <a:ea typeface="Verdana" pitchFamily="34" charset="0"/>
                <a:cs typeface="Verdana" pitchFamily="34" charset="0"/>
              </a:rPr>
              <a:t>SIGNIFICANT ACCOUNTING POLICIES</a:t>
            </a:r>
          </a:p>
          <a:p>
            <a:pPr>
              <a:buNone/>
            </a:pPr>
            <a:endParaRPr lang="en-US" sz="2400" b="1" dirty="0" smtClean="0">
              <a:latin typeface="Verdana" pitchFamily="34" charset="0"/>
              <a:ea typeface="Verdana" pitchFamily="34" charset="0"/>
              <a:cs typeface="Verdana" pitchFamily="34" charset="0"/>
            </a:endParaRPr>
          </a:p>
          <a:p>
            <a:pPr marL="0" indent="0" algn="ctr">
              <a:buNone/>
            </a:pPr>
            <a:r>
              <a:rPr lang="en-US" sz="2400" b="1" dirty="0" smtClean="0">
                <a:latin typeface="Verdana" pitchFamily="34" charset="0"/>
                <a:ea typeface="Verdana" pitchFamily="34" charset="0"/>
                <a:cs typeface="Verdana" pitchFamily="34" charset="0"/>
              </a:rPr>
              <a:t>ACCOUTING STANDARDS COMPLIANCE</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04800"/>
            <a:ext cx="7315200" cy="838200"/>
          </a:xfrm>
        </p:spPr>
        <p:txBody>
          <a:bodyPr>
            <a:normAutofit/>
          </a:bodyPr>
          <a:lstStyle/>
          <a:p>
            <a:pPr algn="ctr"/>
            <a:r>
              <a:rPr lang="en-US" sz="3200" b="1" dirty="0" smtClean="0">
                <a:solidFill>
                  <a:schemeClr val="tx1"/>
                </a:solidFill>
                <a:latin typeface="Verdana" pitchFamily="34" charset="0"/>
                <a:ea typeface="Verdana" pitchFamily="34" charset="0"/>
                <a:cs typeface="Verdana" pitchFamily="34" charset="0"/>
              </a:rPr>
              <a:t>Accounting Standards</a:t>
            </a:r>
            <a:endParaRPr lang="en-US" sz="3200" b="1" dirty="0">
              <a:solidFill>
                <a:schemeClr val="tx1"/>
              </a:solidFill>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1219200" y="1219200"/>
            <a:ext cx="7696200" cy="4953000"/>
          </a:xfrm>
        </p:spPr>
        <p:txBody>
          <a:bodyPr>
            <a:normAutofit fontScale="92500" lnSpcReduction="20000"/>
          </a:bodyPr>
          <a:lstStyle/>
          <a:p>
            <a:endParaRPr lang="en-US" sz="2000" dirty="0" smtClean="0">
              <a:latin typeface="Verdana" pitchFamily="34" charset="0"/>
              <a:ea typeface="Verdana" pitchFamily="34" charset="0"/>
              <a:cs typeface="Verdana" pitchFamily="34" charset="0"/>
            </a:endParaRPr>
          </a:p>
          <a:p>
            <a:r>
              <a:rPr lang="en-US" sz="2400" b="1" dirty="0" smtClean="0">
                <a:solidFill>
                  <a:schemeClr val="tx1"/>
                </a:solidFill>
                <a:latin typeface="Verdana" pitchFamily="34" charset="0"/>
                <a:ea typeface="Verdana" pitchFamily="34" charset="0"/>
                <a:cs typeface="Verdana" pitchFamily="34" charset="0"/>
              </a:rPr>
              <a:t>Applicability:</a:t>
            </a:r>
          </a:p>
          <a:p>
            <a:pPr marL="4572000" indent="-4545013"/>
            <a:endParaRPr lang="en-US" sz="2000" dirty="0" smtClean="0">
              <a:solidFill>
                <a:schemeClr val="tx1"/>
              </a:solidFill>
              <a:latin typeface="Verdana" pitchFamily="34" charset="0"/>
              <a:ea typeface="Verdana" pitchFamily="34" charset="0"/>
              <a:cs typeface="Verdana" pitchFamily="34" charset="0"/>
            </a:endParaRPr>
          </a:p>
          <a:p>
            <a:pPr marL="0">
              <a:buClrTx/>
              <a:buSzPct val="100000"/>
              <a:buFont typeface="Arial" pitchFamily="34" charset="0"/>
              <a:buChar char="•"/>
            </a:pPr>
            <a:r>
              <a:rPr lang="en-US" sz="2000" b="1" dirty="0" smtClean="0">
                <a:solidFill>
                  <a:schemeClr val="tx1"/>
                </a:solidFill>
                <a:latin typeface="Verdana" pitchFamily="34" charset="0"/>
                <a:ea typeface="Verdana" pitchFamily="34" charset="0"/>
                <a:cs typeface="Verdana" pitchFamily="34" charset="0"/>
              </a:rPr>
              <a:t>  AS</a:t>
            </a:r>
            <a:r>
              <a:rPr lang="en-US" sz="2000" dirty="0" smtClean="0">
                <a:solidFill>
                  <a:schemeClr val="tx1"/>
                </a:solidFill>
                <a:latin typeface="Verdana" pitchFamily="34" charset="0"/>
                <a:ea typeface="Verdana" pitchFamily="34" charset="0"/>
                <a:cs typeface="Verdana" pitchFamily="34" charset="0"/>
              </a:rPr>
              <a:t> </a:t>
            </a:r>
            <a:r>
              <a:rPr lang="en-US" sz="2000" b="1" dirty="0" smtClean="0">
                <a:solidFill>
                  <a:schemeClr val="tx1"/>
                </a:solidFill>
                <a:latin typeface="Verdana" pitchFamily="34" charset="0"/>
                <a:ea typeface="Verdana" pitchFamily="34" charset="0"/>
                <a:cs typeface="Verdana" pitchFamily="34" charset="0"/>
              </a:rPr>
              <a:t>except</a:t>
            </a:r>
            <a:r>
              <a:rPr lang="en-US" sz="2000" dirty="0" smtClean="0">
                <a:solidFill>
                  <a:schemeClr val="tx1"/>
                </a:solidFill>
                <a:latin typeface="Verdana" pitchFamily="34" charset="0"/>
                <a:ea typeface="Verdana" pitchFamily="34" charset="0"/>
                <a:cs typeface="Verdana" pitchFamily="34" charset="0"/>
              </a:rPr>
              <a:t>  3 &amp; 17 – Applicable to all the Companies</a:t>
            </a:r>
          </a:p>
          <a:p>
            <a:endParaRPr lang="en-US" sz="2000" dirty="0" smtClean="0">
              <a:solidFill>
                <a:schemeClr val="tx1"/>
              </a:solidFill>
              <a:latin typeface="Verdana" pitchFamily="34" charset="0"/>
              <a:ea typeface="Verdana" pitchFamily="34" charset="0"/>
              <a:cs typeface="Verdana" pitchFamily="34" charset="0"/>
            </a:endParaRPr>
          </a:p>
          <a:p>
            <a:pPr>
              <a:buClrTx/>
              <a:buSzPct val="100000"/>
              <a:buFont typeface="Arial" pitchFamily="34" charset="0"/>
              <a:buChar char="•"/>
            </a:pPr>
            <a:r>
              <a:rPr lang="en-US" sz="2000" dirty="0" smtClean="0">
                <a:solidFill>
                  <a:schemeClr val="tx1"/>
                </a:solidFill>
                <a:latin typeface="Verdana" pitchFamily="34" charset="0"/>
                <a:ea typeface="Verdana" pitchFamily="34" charset="0"/>
                <a:cs typeface="Verdana" pitchFamily="34" charset="0"/>
              </a:rPr>
              <a:t>  AS 3 &amp; 17	         -  Applicable only to Non SMC</a:t>
            </a:r>
          </a:p>
          <a:p>
            <a:pPr>
              <a:buClrTx/>
              <a:buSzPct val="100000"/>
            </a:pPr>
            <a:endParaRPr lang="en-US" sz="2000" dirty="0" smtClean="0">
              <a:solidFill>
                <a:schemeClr val="tx1"/>
              </a:solidFill>
              <a:latin typeface="Verdana" pitchFamily="34" charset="0"/>
              <a:ea typeface="Verdana" pitchFamily="34" charset="0"/>
              <a:cs typeface="Verdana" pitchFamily="34" charset="0"/>
            </a:endParaRPr>
          </a:p>
          <a:p>
            <a:pPr>
              <a:buClrTx/>
              <a:buSzPct val="100000"/>
            </a:pPr>
            <a:r>
              <a:rPr lang="en-US" sz="2000" b="1" dirty="0" smtClean="0">
                <a:solidFill>
                  <a:schemeClr val="tx1"/>
                </a:solidFill>
                <a:latin typeface="Verdana" pitchFamily="34" charset="0"/>
                <a:ea typeface="Verdana" pitchFamily="34" charset="0"/>
                <a:cs typeface="Verdana" pitchFamily="34" charset="0"/>
              </a:rPr>
              <a:t>Non SMC:</a:t>
            </a:r>
          </a:p>
          <a:p>
            <a:pPr marL="484632" indent="-457200" algn="just">
              <a:lnSpc>
                <a:spcPct val="160000"/>
              </a:lnSpc>
              <a:spcBef>
                <a:spcPts val="0"/>
              </a:spcBef>
              <a:buClrTx/>
              <a:buSzPct val="100000"/>
              <a:buAutoNum type="alphaLcPeriod"/>
            </a:pPr>
            <a:r>
              <a:rPr lang="en-US" sz="1900" b="1" dirty="0" smtClean="0">
                <a:solidFill>
                  <a:schemeClr val="tx1"/>
                </a:solidFill>
                <a:latin typeface="Verdana" pitchFamily="34" charset="0"/>
                <a:ea typeface="Verdana" pitchFamily="34" charset="0"/>
                <a:cs typeface="Verdana" pitchFamily="34" charset="0"/>
              </a:rPr>
              <a:t>Turnover</a:t>
            </a:r>
            <a:r>
              <a:rPr lang="en-US" sz="1900" dirty="0" smtClean="0">
                <a:solidFill>
                  <a:schemeClr val="tx1"/>
                </a:solidFill>
                <a:latin typeface="Verdana" pitchFamily="34" charset="0"/>
                <a:ea typeface="Verdana" pitchFamily="34" charset="0"/>
                <a:cs typeface="Verdana" pitchFamily="34" charset="0"/>
              </a:rPr>
              <a:t> exceeds Rs.50 </a:t>
            </a:r>
            <a:r>
              <a:rPr lang="en-US" sz="1900" dirty="0" err="1" smtClean="0">
                <a:solidFill>
                  <a:schemeClr val="tx1"/>
                </a:solidFill>
                <a:latin typeface="Verdana" pitchFamily="34" charset="0"/>
                <a:ea typeface="Verdana" pitchFamily="34" charset="0"/>
                <a:cs typeface="Verdana" pitchFamily="34" charset="0"/>
              </a:rPr>
              <a:t>Crores</a:t>
            </a:r>
            <a:r>
              <a:rPr lang="en-US" sz="1900" dirty="0" smtClean="0">
                <a:solidFill>
                  <a:schemeClr val="tx1"/>
                </a:solidFill>
                <a:latin typeface="Verdana" pitchFamily="34" charset="0"/>
                <a:ea typeface="Verdana" pitchFamily="34" charset="0"/>
                <a:cs typeface="Verdana" pitchFamily="34" charset="0"/>
              </a:rPr>
              <a:t> during the previous year</a:t>
            </a:r>
          </a:p>
          <a:p>
            <a:pPr marL="484632" indent="-457200" algn="just">
              <a:lnSpc>
                <a:spcPct val="160000"/>
              </a:lnSpc>
              <a:spcBef>
                <a:spcPts val="0"/>
              </a:spcBef>
              <a:buClrTx/>
              <a:buSzPct val="100000"/>
              <a:buAutoNum type="alphaLcPeriod"/>
            </a:pPr>
            <a:r>
              <a:rPr lang="en-US" sz="1900" b="1" dirty="0" smtClean="0">
                <a:solidFill>
                  <a:schemeClr val="tx1"/>
                </a:solidFill>
                <a:latin typeface="Verdana" pitchFamily="34" charset="0"/>
                <a:ea typeface="Verdana" pitchFamily="34" charset="0"/>
                <a:cs typeface="Verdana" pitchFamily="34" charset="0"/>
              </a:rPr>
              <a:t>Borrowings</a:t>
            </a:r>
            <a:r>
              <a:rPr lang="en-US" sz="1900" dirty="0" smtClean="0">
                <a:solidFill>
                  <a:schemeClr val="tx1"/>
                </a:solidFill>
                <a:latin typeface="Verdana" pitchFamily="34" charset="0"/>
                <a:ea typeface="Verdana" pitchFamily="34" charset="0"/>
                <a:cs typeface="Verdana" pitchFamily="34" charset="0"/>
              </a:rPr>
              <a:t> exceeds Rs.10 </a:t>
            </a:r>
            <a:r>
              <a:rPr lang="en-US" sz="1900" dirty="0" err="1" smtClean="0">
                <a:solidFill>
                  <a:schemeClr val="tx1"/>
                </a:solidFill>
                <a:latin typeface="Verdana" pitchFamily="34" charset="0"/>
                <a:ea typeface="Verdana" pitchFamily="34" charset="0"/>
                <a:cs typeface="Verdana" pitchFamily="34" charset="0"/>
              </a:rPr>
              <a:t>Crores</a:t>
            </a:r>
            <a:r>
              <a:rPr lang="en-US" sz="1900" dirty="0" smtClean="0">
                <a:solidFill>
                  <a:schemeClr val="tx1"/>
                </a:solidFill>
                <a:latin typeface="Verdana" pitchFamily="34" charset="0"/>
                <a:ea typeface="Verdana" pitchFamily="34" charset="0"/>
                <a:cs typeface="Verdana" pitchFamily="34" charset="0"/>
              </a:rPr>
              <a:t> during the previous year</a:t>
            </a:r>
          </a:p>
          <a:p>
            <a:pPr marL="484632" indent="-457200" algn="just">
              <a:lnSpc>
                <a:spcPct val="160000"/>
              </a:lnSpc>
              <a:spcBef>
                <a:spcPts val="0"/>
              </a:spcBef>
              <a:buClrTx/>
              <a:buSzPct val="100000"/>
              <a:buAutoNum type="alphaLcPeriod"/>
            </a:pPr>
            <a:r>
              <a:rPr lang="en-US" sz="1900" b="1" dirty="0" smtClean="0">
                <a:solidFill>
                  <a:schemeClr val="tx1"/>
                </a:solidFill>
                <a:latin typeface="Verdana" pitchFamily="34" charset="0"/>
                <a:ea typeface="Verdana" pitchFamily="34" charset="0"/>
                <a:cs typeface="Verdana" pitchFamily="34" charset="0"/>
              </a:rPr>
              <a:t>Shares / debt securities are listed</a:t>
            </a:r>
            <a:r>
              <a:rPr lang="en-US" sz="1900" dirty="0" smtClean="0">
                <a:solidFill>
                  <a:schemeClr val="tx1"/>
                </a:solidFill>
                <a:latin typeface="Verdana" pitchFamily="34" charset="0"/>
                <a:ea typeface="Verdana" pitchFamily="34" charset="0"/>
                <a:cs typeface="Verdana" pitchFamily="34" charset="0"/>
              </a:rPr>
              <a:t> or in the process of listing</a:t>
            </a:r>
          </a:p>
          <a:p>
            <a:pPr marL="484632" indent="-457200" algn="just">
              <a:lnSpc>
                <a:spcPct val="160000"/>
              </a:lnSpc>
              <a:spcBef>
                <a:spcPts val="0"/>
              </a:spcBef>
              <a:buClrTx/>
              <a:buSzPct val="100000"/>
              <a:buAutoNum type="alphaLcPeriod"/>
            </a:pPr>
            <a:r>
              <a:rPr lang="en-US" sz="1900" dirty="0" smtClean="0">
                <a:solidFill>
                  <a:schemeClr val="tx1"/>
                </a:solidFill>
                <a:latin typeface="Verdana" pitchFamily="34" charset="0"/>
                <a:ea typeface="Verdana" pitchFamily="34" charset="0"/>
                <a:cs typeface="Verdana" pitchFamily="34" charset="0"/>
              </a:rPr>
              <a:t>Banking and insurance companies</a:t>
            </a:r>
          </a:p>
          <a:p>
            <a:pPr marL="484632" indent="-457200" algn="just">
              <a:lnSpc>
                <a:spcPct val="160000"/>
              </a:lnSpc>
              <a:spcBef>
                <a:spcPts val="0"/>
              </a:spcBef>
              <a:buClrTx/>
              <a:buSzPct val="100000"/>
              <a:buAutoNum type="alphaLcPeriod"/>
            </a:pPr>
            <a:r>
              <a:rPr lang="en-US" sz="1900" dirty="0" smtClean="0">
                <a:solidFill>
                  <a:schemeClr val="tx1"/>
                </a:solidFill>
                <a:latin typeface="Verdana" pitchFamily="34" charset="0"/>
                <a:ea typeface="Verdana" pitchFamily="34" charset="0"/>
                <a:cs typeface="Verdana" pitchFamily="34" charset="0"/>
              </a:rPr>
              <a:t>Holding / Subsidiaries of a to d	</a:t>
            </a:r>
          </a:p>
          <a:p>
            <a:endParaRPr lang="en-US"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633</TotalTime>
  <Words>844</Words>
  <Application>Microsoft Office PowerPoint</Application>
  <PresentationFormat>On-screen Show (4:3)</PresentationFormat>
  <Paragraphs>181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CHECK LIST FOR COMPANY AUDIT</vt:lpstr>
      <vt:lpstr>MAIN AUDIT REPORT </vt:lpstr>
      <vt:lpstr>Slide 3</vt:lpstr>
      <vt:lpstr>Slide 4</vt:lpstr>
      <vt:lpstr>CARO</vt:lpstr>
      <vt:lpstr>Some of the clauses of CARO:</vt:lpstr>
      <vt:lpstr>Slide 7</vt:lpstr>
      <vt:lpstr>Slide 8</vt:lpstr>
      <vt:lpstr>Accounting Standards</vt:lpstr>
      <vt:lpstr>Slide 10</vt:lpstr>
      <vt:lpstr>Slide 11</vt:lpstr>
      <vt:lpstr>Slide 12</vt:lpstr>
      <vt:lpstr>Slide 13</vt:lpstr>
      <vt:lpstr>Slide 14</vt:lpstr>
      <vt:lpstr>Slide 15</vt:lpstr>
      <vt:lpstr>Slide 16</vt:lpstr>
      <vt:lpstr>Slide 17</vt:lpstr>
      <vt:lpstr>Slide 18</vt:lpstr>
      <vt:lpstr>QUESTIONS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AUDIT – PRACTICAL ISSUES</dc:title>
  <dc:creator>malai_c</dc:creator>
  <cp:lastModifiedBy>NEW</cp:lastModifiedBy>
  <cp:revision>121</cp:revision>
  <dcterms:created xsi:type="dcterms:W3CDTF">2006-08-16T00:00:00Z</dcterms:created>
  <dcterms:modified xsi:type="dcterms:W3CDTF">2013-01-03T04:17:27Z</dcterms:modified>
</cp:coreProperties>
</file>